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7" r:id="rId5"/>
    <p:sldId id="257" r:id="rId6"/>
    <p:sldId id="258" r:id="rId7"/>
    <p:sldId id="25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E9352-D535-4412-A801-98ABD18C5730}" v="46" dt="2019-07-22T19:02:10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94"/>
  </p:normalViewPr>
  <p:slideViewPr>
    <p:cSldViewPr snapToGrid="0" snapToObjects="1">
      <p:cViewPr varScale="1">
        <p:scale>
          <a:sx n="34" d="100"/>
          <a:sy n="34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Laporte" userId="78161724-1c25-4805-8a80-e787da8d25be" providerId="ADAL" clId="{73EE9352-D535-4412-A801-98ABD18C5730}"/>
    <pc:docChg chg="undo modSld">
      <pc:chgData name="Susan Laporte" userId="78161724-1c25-4805-8a80-e787da8d25be" providerId="ADAL" clId="{73EE9352-D535-4412-A801-98ABD18C5730}" dt="2019-07-22T19:02:17.190" v="163" actId="962"/>
      <pc:docMkLst>
        <pc:docMk/>
      </pc:docMkLst>
      <pc:sldChg chg="modSp">
        <pc:chgData name="Susan Laporte" userId="78161724-1c25-4805-8a80-e787da8d25be" providerId="ADAL" clId="{73EE9352-D535-4412-A801-98ABD18C5730}" dt="2019-07-22T19:02:17.190" v="163" actId="962"/>
        <pc:sldMkLst>
          <pc:docMk/>
          <pc:sldMk cId="1777243207" sldId="263"/>
        </pc:sldMkLst>
        <pc:spChg chg="mod">
          <ac:chgData name="Susan Laporte" userId="78161724-1c25-4805-8a80-e787da8d25be" providerId="ADAL" clId="{73EE9352-D535-4412-A801-98ABD18C5730}" dt="2019-07-22T18:59:01.152" v="0" actId="13244"/>
          <ac:spMkLst>
            <pc:docMk/>
            <pc:sldMk cId="1777243207" sldId="263"/>
            <ac:spMk id="2" creationId="{A49D9470-F28B-4191-89CF-C949B1D66E2F}"/>
          </ac:spMkLst>
        </pc:spChg>
        <pc:graphicFrameChg chg="mod modGraphic">
          <ac:chgData name="Susan Laporte" userId="78161724-1c25-4805-8a80-e787da8d25be" providerId="ADAL" clId="{73EE9352-D535-4412-A801-98ABD18C5730}" dt="2019-07-22T19:01:54.254" v="151" actId="962"/>
          <ac:graphicFrameMkLst>
            <pc:docMk/>
            <pc:sldMk cId="1777243207" sldId="263"/>
            <ac:graphicFrameMk id="7" creationId="{043FBE78-4B10-4164-997C-B798EE892747}"/>
          </ac:graphicFrameMkLst>
        </pc:graphicFrameChg>
        <pc:picChg chg="mod">
          <ac:chgData name="Susan Laporte" userId="78161724-1c25-4805-8a80-e787da8d25be" providerId="ADAL" clId="{73EE9352-D535-4412-A801-98ABD18C5730}" dt="2019-07-22T19:02:01.390" v="155" actId="962"/>
          <ac:picMkLst>
            <pc:docMk/>
            <pc:sldMk cId="1777243207" sldId="263"/>
            <ac:picMk id="4" creationId="{BA5FC16D-D458-4561-A3E7-A1A3A33CAD20}"/>
          </ac:picMkLst>
        </pc:picChg>
        <pc:picChg chg="mod">
          <ac:chgData name="Susan Laporte" userId="78161724-1c25-4805-8a80-e787da8d25be" providerId="ADAL" clId="{73EE9352-D535-4412-A801-98ABD18C5730}" dt="2019-07-22T19:02:17.190" v="163" actId="962"/>
          <ac:picMkLst>
            <pc:docMk/>
            <pc:sldMk cId="1777243207" sldId="263"/>
            <ac:picMk id="5" creationId="{0138D5A7-C027-4C8C-8103-045B3CB870DF}"/>
          </ac:picMkLst>
        </pc:picChg>
        <pc:picChg chg="mod">
          <ac:chgData name="Susan Laporte" userId="78161724-1c25-4805-8a80-e787da8d25be" providerId="ADAL" clId="{73EE9352-D535-4412-A801-98ABD18C5730}" dt="2019-07-22T19:01:31.963" v="148" actId="962"/>
          <ac:picMkLst>
            <pc:docMk/>
            <pc:sldMk cId="1777243207" sldId="263"/>
            <ac:picMk id="8" creationId="{ABA8DD7C-5112-4E5F-AA5D-D5F1EB276CC6}"/>
          </ac:picMkLst>
        </pc:picChg>
        <pc:picChg chg="mod">
          <ac:chgData name="Susan Laporte" userId="78161724-1c25-4805-8a80-e787da8d25be" providerId="ADAL" clId="{73EE9352-D535-4412-A801-98ABD18C5730}" dt="2019-07-22T19:02:10.832" v="159" actId="962"/>
          <ac:picMkLst>
            <pc:docMk/>
            <pc:sldMk cId="1777243207" sldId="263"/>
            <ac:picMk id="1026" creationId="{742AB62C-CA10-459A-9CCE-171A9917CA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D12D7-268D-4128-9FAD-95D58139590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7EE1E-9EE6-419B-8899-A2B4B204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1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5A50E-24DD-4CD2-A697-086E6CE269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3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5A50E-24DD-4CD2-A697-086E6CE26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8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June 15,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FE927-A792-407F-91D3-4177C4E55F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5732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effectLst/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540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1807"/>
            <a:ext cx="2628900" cy="470515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1807"/>
            <a:ext cx="7734300" cy="47051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739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620012"/>
          </a:xfrm>
        </p:spPr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0667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effectLst/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303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22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4334"/>
            <a:ext cx="5181600" cy="4692629"/>
          </a:xfrm>
        </p:spPr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4334"/>
            <a:ext cx="5181600" cy="46926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102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701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0922"/>
            <a:ext cx="5157787" cy="3876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8701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0922"/>
            <a:ext cx="5183188" cy="3876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15648"/>
            <a:ext cx="3932237" cy="82985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15648"/>
            <a:ext cx="6172200" cy="4633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549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2119"/>
            <a:ext cx="3932237" cy="7672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2119"/>
            <a:ext cx="6172200" cy="45708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933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B1CF-DFA3-4543-8E39-3B8059ADFB2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66D-A13B-6F44-B082-D7F3693F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4334"/>
            <a:ext cx="10515600" cy="4692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fld id="{288BB1CF-DFA3-4543-8E39-3B8059ADFB29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fld id="{418AF66D-A13B-6F44-B082-D7F3693F01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ranklin Gothic Heavy" charset="0"/>
          <a:ea typeface="Franklin Gothic Heavy" charset="0"/>
          <a:cs typeface="Franklin Gothic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r.texas.gov/View-Resources/Pages/Content.aspx?id=3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Legislation Implementation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86</a:t>
            </a:r>
            <a:r>
              <a:rPr lang="en-US" baseline="30000" dirty="0"/>
              <a:t>th</a:t>
            </a:r>
            <a:r>
              <a:rPr lang="en-US" dirty="0"/>
              <a:t> Legislature</a:t>
            </a:r>
          </a:p>
          <a:p>
            <a:endParaRPr lang="en-US" dirty="0"/>
          </a:p>
          <a:p>
            <a:r>
              <a:rPr lang="en-US" dirty="0"/>
              <a:t>Texas Department of Information Resources</a:t>
            </a:r>
          </a:p>
          <a:p>
            <a:r>
              <a:rPr lang="en-US" dirty="0"/>
              <a:t>July 17, 2019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3FBE78-4B10-4164-997C-B798EE892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49267"/>
              </p:ext>
            </p:extLst>
          </p:nvPr>
        </p:nvGraphicFramePr>
        <p:xfrm>
          <a:off x="1426029" y="4317040"/>
          <a:ext cx="8588827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009">
                  <a:extLst>
                    <a:ext uri="{9D8B030D-6E8A-4147-A177-3AD203B41FA5}">
                      <a16:colId xmlns:a16="http://schemas.microsoft.com/office/drawing/2014/main" val="4005204783"/>
                    </a:ext>
                  </a:extLst>
                </a:gridCol>
              </a:tblGrid>
              <a:tr h="840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Endi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Silva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Robert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Armstrong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Nancy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Rainosek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Hershel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Becker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Director of Policy and Planning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Director of Public Affairs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Chief Information Security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Chief Procurement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350702"/>
                  </a:ext>
                </a:extLst>
              </a:tr>
            </a:tbl>
          </a:graphicData>
        </a:graphic>
      </p:graphicFrame>
      <p:pic>
        <p:nvPicPr>
          <p:cNvPr id="5" name="Picture 4" descr="Hershel Becker&#10;Chief Procurement Officer&#10;">
            <a:extLst>
              <a:ext uri="{FF2B5EF4-FFF2-40B4-BE49-F238E27FC236}">
                <a16:creationId xmlns:a16="http://schemas.microsoft.com/office/drawing/2014/main" id="{0138D5A7-C027-4C8C-8103-045B3CB870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6" t="5735" r="4650" b="22574"/>
          <a:stretch/>
        </p:blipFill>
        <p:spPr>
          <a:xfrm>
            <a:off x="8023092" y="2055905"/>
            <a:ext cx="2030893" cy="2030893"/>
          </a:xfrm>
          <a:prstGeom prst="rect">
            <a:avLst/>
          </a:prstGeom>
        </p:spPr>
      </p:pic>
      <p:pic>
        <p:nvPicPr>
          <p:cNvPr id="1026" name="Picture 2" descr="Nancy Rainosek&#10;Chief Information Security Officer&#10;">
            <a:extLst>
              <a:ext uri="{FF2B5EF4-FFF2-40B4-BE49-F238E27FC236}">
                <a16:creationId xmlns:a16="http://schemas.microsoft.com/office/drawing/2014/main" id="{742AB62C-CA10-459A-9CCE-171A9917CA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67" y="2056011"/>
            <a:ext cx="2030893" cy="203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obert Armstrong&#10;Director of Public Affairs&#10;">
            <a:extLst>
              <a:ext uri="{FF2B5EF4-FFF2-40B4-BE49-F238E27FC236}">
                <a16:creationId xmlns:a16="http://schemas.microsoft.com/office/drawing/2014/main" id="{BA5FC16D-D458-4561-A3E7-A1A3A33CAD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0442" r="15971" b="13231"/>
          <a:stretch/>
        </p:blipFill>
        <p:spPr>
          <a:xfrm>
            <a:off x="3815119" y="2055905"/>
            <a:ext cx="1804567" cy="2030893"/>
          </a:xfrm>
          <a:prstGeom prst="rect">
            <a:avLst/>
          </a:prstGeom>
        </p:spPr>
      </p:pic>
      <p:pic>
        <p:nvPicPr>
          <p:cNvPr id="8" name="Picture 7" descr="Endi Silva&#10;Director of Policy and Planning&#10;">
            <a:extLst>
              <a:ext uri="{FF2B5EF4-FFF2-40B4-BE49-F238E27FC236}">
                <a16:creationId xmlns:a16="http://schemas.microsoft.com/office/drawing/2014/main" id="{ABA8DD7C-5112-4E5F-AA5D-D5F1EB276C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44" r="-1358" b="24251"/>
          <a:stretch/>
        </p:blipFill>
        <p:spPr>
          <a:xfrm>
            <a:off x="1744013" y="2056011"/>
            <a:ext cx="1949966" cy="2030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D9470-F28B-4191-89CF-C949B1D6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77724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5289" y="1457325"/>
            <a:ext cx="11472862" cy="5400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Housekeeping and Introductions</a:t>
            </a:r>
          </a:p>
          <a:p>
            <a:pPr algn="l"/>
            <a:r>
              <a:rPr lang="en-US" dirty="0"/>
              <a:t>Technology Legislation</a:t>
            </a:r>
          </a:p>
          <a:p>
            <a:r>
              <a:rPr lang="en-US" dirty="0"/>
              <a:t>Technology Contracting and Procurement</a:t>
            </a:r>
          </a:p>
          <a:p>
            <a:pPr algn="l"/>
            <a:r>
              <a:rPr lang="en-US" dirty="0"/>
              <a:t>Cybersecurity </a:t>
            </a:r>
          </a:p>
          <a:p>
            <a:pPr algn="l"/>
            <a:r>
              <a:rPr lang="en-US" dirty="0"/>
              <a:t>Future Events and Additional Guidance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7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BC83-76DE-4B7E-A287-6E446DAE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Legislative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5BF23-4D6D-43D5-B333-6A931C17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u="sng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https://dir.texas.gov/View-Resources/Pages/Content.aspx?id=31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3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E858-DE30-4199-ADA2-C979FED7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Technology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4613-D67F-4DFB-B24C-06DD75260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HB 2110 - Agency Quality of Service through Technology;</a:t>
            </a:r>
          </a:p>
          <a:p>
            <a:r>
              <a:rPr lang="en-US" dirty="0"/>
              <a:t>HB 2364 - DCS Email &amp; Outsourced Managed Services;</a:t>
            </a:r>
          </a:p>
          <a:p>
            <a:r>
              <a:rPr lang="en-US" dirty="0"/>
              <a:t>HB 3875 - Cloud compatibility;</a:t>
            </a:r>
          </a:p>
          <a:p>
            <a:r>
              <a:rPr lang="en-US" dirty="0"/>
              <a:t>SB 241 - Agency IRM &amp; Reporting; </a:t>
            </a:r>
          </a:p>
          <a:p>
            <a:r>
              <a:rPr lang="en-US" dirty="0"/>
              <a:t>SB 819 - State Chief Data Officer;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8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8F24-4774-431C-B42F-B43A1588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Procurement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369BE-5083-4834-BC4E-D16AC357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HB 1 - State Budget;</a:t>
            </a:r>
          </a:p>
          <a:p>
            <a:pPr lvl="1"/>
            <a:r>
              <a:rPr lang="en-US" dirty="0"/>
              <a:t>Over $250 Billion appropriated for the next biennium with cyber &amp; legacy modernization funds;</a:t>
            </a:r>
          </a:p>
          <a:p>
            <a:pPr lvl="1"/>
            <a:r>
              <a:rPr lang="en-US" dirty="0"/>
              <a:t>Art IX, Sec 9.12. Contract Assignment language;</a:t>
            </a:r>
          </a:p>
          <a:p>
            <a:pPr lvl="1"/>
            <a:r>
              <a:rPr lang="en-US" dirty="0"/>
              <a:t>Art IX, Sec 17.10. Contract Management &amp; Oversight;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SB 65 - State Contracting;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HB 2325 - Government Entities can Purchase FirstNet through COOP &amp; Telecom;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4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D4B5-6F61-4E4C-9507-46342296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Cybersecurity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BA06-6781-41F1-A41A-BE3684F1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HB 1421 - Secretary of  State Security;</a:t>
            </a:r>
          </a:p>
          <a:p>
            <a:r>
              <a:rPr lang="en-US" dirty="0"/>
              <a:t>HB 3834 - Cyber training for state, locals &amp; vendors;</a:t>
            </a:r>
          </a:p>
          <a:p>
            <a:r>
              <a:rPr lang="en-US" dirty="0"/>
              <a:t>HB 4390 - State Privacy Council;</a:t>
            </a:r>
          </a:p>
          <a:p>
            <a:r>
              <a:rPr lang="en-US" dirty="0"/>
              <a:t>SB 64 - State &amp; PUC Cyber;</a:t>
            </a:r>
          </a:p>
          <a:p>
            <a:r>
              <a:rPr lang="en-US" dirty="0"/>
              <a:t>SB 820 - School District Cyber Policy &amp; Coordinator;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6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B1DF-C9EA-469D-867F-7DC58654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1E42-EED1-44E1-B730-BD4240077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 Technology Legislation - Handout </a:t>
            </a:r>
          </a:p>
          <a:p>
            <a:r>
              <a:rPr lang="en-US" dirty="0"/>
              <a:t>Checklist - Technology Legislation Page of DIR website</a:t>
            </a:r>
          </a:p>
          <a:p>
            <a:r>
              <a:rPr lang="en-US" dirty="0"/>
              <a:t>IT Project Management in Texas State Government</a:t>
            </a:r>
          </a:p>
          <a:p>
            <a:pPr marL="457200" lvl="1" indent="0">
              <a:buNone/>
            </a:pPr>
            <a:r>
              <a:rPr lang="en-US" dirty="0"/>
              <a:t>August 8, 8:30-12:30</a:t>
            </a:r>
          </a:p>
          <a:p>
            <a:pPr marL="457200" lvl="1" indent="0">
              <a:buNone/>
            </a:pPr>
            <a:r>
              <a:rPr lang="en-US" dirty="0"/>
              <a:t>Commons Conference Center</a:t>
            </a:r>
          </a:p>
        </p:txBody>
      </p:sp>
    </p:spTree>
    <p:extLst>
      <p:ext uri="{BB962C8B-B14F-4D97-AF65-F5344CB8AC3E}">
        <p14:creationId xmlns:p14="http://schemas.microsoft.com/office/powerpoint/2010/main" val="209877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DAE05E-1BD6-9444-86A0-285991056294}" vid="{77EE74EE-0881-7C48-B394-07188A230D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ummary xmlns="1624d5a5-934e-431c-bdeb-2205adc15921">Technology Legislation Implementation Presentation</DocumentSummary>
    <TaxCatchAll xmlns="1624d5a5-934e-431c-bdeb-2205adc15921">
      <Value>370</Value>
      <Value>369</Value>
    </TaxCatchAll>
    <DocumentPublishDate xmlns="1624d5a5-934e-431c-bdeb-2205adc15921">2019-07-24T05:00:00+00:00</DocumentPublishDate>
    <DIRDepartment xmlns="1624d5a5-934e-431c-bdeb-2205adc15921">Policy &amp; Planning</DIRDepartment>
    <SearchSummary xmlns="1624d5a5-934e-431c-bdeb-2205adc15921">Technology Legislation Implementation Presentation</SearchSummary>
    <DocumentExtension xmlns="1624d5a5-934e-431c-bdeb-2205adc15921">pptx</DocumentExtension>
    <DocumentCategory xmlns="1624d5a5-934e-431c-bdeb-2205adc15921">Reports</DocumentCategory>
    <RedirectURL xmlns="1624d5a5-934e-431c-bdeb-2205adc15921">/portal/internal/resources/DocumentLibrary/TECH_LEG_IMPLEMENTATION-2019.pptx</RedirectURL>
    <TSLACSubject xmlns="1624d5a5-934e-431c-bdeb-2205adc15921">
      <Value>Executive Departments</Value>
      <Value>Government Information</Value>
      <Value>State Governments</Value>
    </TSLACSubject>
    <DocumentSize xmlns="1624d5a5-934e-431c-bdeb-2205adc15921">4284.949954542</DocumentSize>
    <TSLACType xmlns="1624d5a5-934e-431c-bdeb-2205adc15921">Reference materials</TSLACType>
    <SearchKeywords xmlns="1624d5a5-934e-431c-bdeb-2205adc15921">Legislation, Implementation </SearchKeywords>
    <TaxKeywordTaxHTField xmlns="1624d5a5-934e-431c-bdeb-2205adc159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legislation</TermName>
          <TermId xmlns="http://schemas.microsoft.com/office/infopath/2007/PartnerControls">79d3f1e2-a50a-4592-9cfc-bc96710ef4c4</TermId>
        </TermInfo>
        <TermInfo xmlns="http://schemas.microsoft.com/office/infopath/2007/PartnerControls">
          <TermName xmlns="http://schemas.microsoft.com/office/infopath/2007/PartnerControls">implementation</TermName>
          <TermId xmlns="http://schemas.microsoft.com/office/infopath/2007/PartnerControls">1ca07e2d-c67f-4d42-a871-4009fdd49933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276109DF-B46D-4199-A816-5E6D786EBFBA}"/>
</file>

<file path=customXml/itemProps2.xml><?xml version="1.0" encoding="utf-8"?>
<ds:datastoreItem xmlns:ds="http://schemas.openxmlformats.org/officeDocument/2006/customXml" ds:itemID="{A6419B42-426F-4F51-B979-85BD32EA4FBE}"/>
</file>

<file path=customXml/itemProps3.xml><?xml version="1.0" encoding="utf-8"?>
<ds:datastoreItem xmlns:ds="http://schemas.openxmlformats.org/officeDocument/2006/customXml" ds:itemID="{39239451-A533-41AC-B185-4FEF0B643B60}"/>
</file>

<file path=docProps/app.xml><?xml version="1.0" encoding="utf-8"?>
<Properties xmlns="http://schemas.openxmlformats.org/officeDocument/2006/extended-properties" xmlns:vt="http://schemas.openxmlformats.org/officeDocument/2006/docPropsVTypes">
  <Template>DIR_bluetemplate</Template>
  <TotalTime>713</TotalTime>
  <Words>271</Words>
  <Application>Microsoft Office PowerPoint</Application>
  <PresentationFormat>Widescreen</PresentationFormat>
  <Paragraphs>64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Demi Cond</vt:lpstr>
      <vt:lpstr>Franklin Gothic Heavy</vt:lpstr>
      <vt:lpstr>Franklin Gothic Medium</vt:lpstr>
      <vt:lpstr>Office Theme</vt:lpstr>
      <vt:lpstr>Technology Legislation Implementation</vt:lpstr>
      <vt:lpstr>Presenters</vt:lpstr>
      <vt:lpstr>Agenda</vt:lpstr>
      <vt:lpstr>Technology Legislative Webpage</vt:lpstr>
      <vt:lpstr>2019 Technology Legislation</vt:lpstr>
      <vt:lpstr>2019 Procurement Legislation</vt:lpstr>
      <vt:lpstr>2019 Cybersecurity Legislation</vt:lpstr>
      <vt:lpstr>Additional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TECH_LEG_IMPLEMENTATION-2019</dc:title>
  <dc:creator>Robert Armstrong</dc:creator>
  <cp:keywords>implementation; legislation</cp:keywords>
  <cp:lastModifiedBy>Susan Laporte</cp:lastModifiedBy>
  <cp:revision>41</cp:revision>
  <dcterms:created xsi:type="dcterms:W3CDTF">2019-03-14T21:17:08Z</dcterms:created>
  <dcterms:modified xsi:type="dcterms:W3CDTF">2019-07-22T19:02:19Z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0x010100BC37E061906B8D41B78466604C53C4AE</vt:lpwstr>
  </property>
  <property fmtid="{D5CDD505-2E9C-101B-9397-08002B2CF9AE}" pid="3" name="TaxKeyword">
    <vt:lpwstr>369;#legislation|79d3f1e2-a50a-4592-9cfc-bc96710ef4c4;#370;#implementation|1ca07e2d-c67f-4d42-a871-4009fdd49933</vt:lpwstr>
  </property>
  <property fmtid="{D5CDD505-2E9C-101B-9397-08002B2CF9AE}" pid="4" name="WorkflowChangePath">
    <vt:lpwstr>4e7f0d7b-af58-4d14-a711-25a4e8942f2a,4;4e7f0d7b-af58-4d14-a711-25a4e8942f2a,4;4e7f0d7b-af58-4d14-a711-25a4e8942f2a,4;4e7f0d7b-af58-4d14-a711-25a4e8942f2a,4;4e7f0d7b-af58-4d14-a711-25a4e8942f2a,4;4e7f0d7b-af58-4d14-a711-25a4e8942f2a,4;4e7f0d7b-af58-4d14-a711-25a4e8942f2a,4;</vt:lpwstr>
  </property>
</Properties>
</file>