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3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50"/>
  </p:notesMasterIdLst>
  <p:sldIdLst>
    <p:sldId id="295" r:id="rId3"/>
    <p:sldId id="381" r:id="rId4"/>
    <p:sldId id="382" r:id="rId5"/>
    <p:sldId id="315" r:id="rId6"/>
    <p:sldId id="299" r:id="rId7"/>
    <p:sldId id="350" r:id="rId8"/>
    <p:sldId id="383" r:id="rId9"/>
    <p:sldId id="351" r:id="rId10"/>
    <p:sldId id="352" r:id="rId11"/>
    <p:sldId id="353" r:id="rId12"/>
    <p:sldId id="354" r:id="rId13"/>
    <p:sldId id="355" r:id="rId14"/>
    <p:sldId id="309" r:id="rId15"/>
    <p:sldId id="356" r:id="rId16"/>
    <p:sldId id="357" r:id="rId17"/>
    <p:sldId id="358" r:id="rId18"/>
    <p:sldId id="374" r:id="rId19"/>
    <p:sldId id="359" r:id="rId20"/>
    <p:sldId id="360" r:id="rId21"/>
    <p:sldId id="375" r:id="rId22"/>
    <p:sldId id="361" r:id="rId23"/>
    <p:sldId id="380" r:id="rId24"/>
    <p:sldId id="362" r:id="rId25"/>
    <p:sldId id="376" r:id="rId26"/>
    <p:sldId id="363" r:id="rId27"/>
    <p:sldId id="364" r:id="rId28"/>
    <p:sldId id="377" r:id="rId29"/>
    <p:sldId id="365" r:id="rId30"/>
    <p:sldId id="366" r:id="rId31"/>
    <p:sldId id="367" r:id="rId32"/>
    <p:sldId id="368" r:id="rId33"/>
    <p:sldId id="378" r:id="rId34"/>
    <p:sldId id="369" r:id="rId35"/>
    <p:sldId id="370" r:id="rId36"/>
    <p:sldId id="371" r:id="rId37"/>
    <p:sldId id="372" r:id="rId38"/>
    <p:sldId id="373" r:id="rId39"/>
    <p:sldId id="320" r:id="rId40"/>
    <p:sldId id="323" r:id="rId41"/>
    <p:sldId id="324" r:id="rId42"/>
    <p:sldId id="325" r:id="rId43"/>
    <p:sldId id="321" r:id="rId44"/>
    <p:sldId id="322" r:id="rId45"/>
    <p:sldId id="327" r:id="rId46"/>
    <p:sldId id="329" r:id="rId47"/>
    <p:sldId id="330" r:id="rId48"/>
    <p:sldId id="311"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533" autoAdjust="0"/>
  </p:normalViewPr>
  <p:slideViewPr>
    <p:cSldViewPr showGuides="1">
      <p:cViewPr>
        <p:scale>
          <a:sx n="66" d="100"/>
          <a:sy n="66" d="100"/>
        </p:scale>
        <p:origin x="2046" y="1218"/>
      </p:cViewPr>
      <p:guideLst>
        <p:guide orient="horz" pos="2160"/>
        <p:guide pos="2880"/>
        <p:guide pos="144"/>
        <p:guide pos="5616"/>
      </p:guideLst>
    </p:cSldViewPr>
  </p:slideViewPr>
  <p:notesTextViewPr>
    <p:cViewPr>
      <p:scale>
        <a:sx n="1" d="1"/>
        <a:sy n="1" d="1"/>
      </p:scale>
      <p:origin x="0" y="0"/>
    </p:cViewPr>
  </p:notesTextViewPr>
  <p:sorterViewPr>
    <p:cViewPr>
      <p:scale>
        <a:sx n="84" d="100"/>
        <a:sy n="84" d="100"/>
      </p:scale>
      <p:origin x="0" y="-3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AF07B-0251-401A-B8D3-7C9D9DB33C06}" type="doc">
      <dgm:prSet loTypeId="urn:microsoft.com/office/officeart/2005/8/layout/pyramid3" loCatId="pyramid" qsTypeId="urn:microsoft.com/office/officeart/2005/8/quickstyle/simple1" qsCatId="simple" csTypeId="urn:microsoft.com/office/officeart/2005/8/colors/accent1_2" csCatId="accent1" phldr="1"/>
      <dgm:spPr/>
    </dgm:pt>
    <dgm:pt modelId="{EC8F7A48-D718-4732-B990-1A79951A71CD}">
      <dgm:prSet phldrT="[Text]" custT="1"/>
      <dgm:spPr>
        <a:solidFill>
          <a:srgbClr val="5E3FD1"/>
        </a:solidFill>
        <a:scene3d>
          <a:camera prst="orthographicFront"/>
          <a:lightRig rig="threePt" dir="t"/>
        </a:scene3d>
        <a:sp3d>
          <a:bevelT/>
        </a:sp3d>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Mission critical, high number of users, </a:t>
          </a:r>
          <a:r>
            <a:rPr lang="en-US" sz="1400" u="sng" dirty="0" smtClean="0">
              <a:solidFill>
                <a:schemeClr val="bg1"/>
              </a:solidFill>
            </a:rPr>
            <a:t>high revenue</a:t>
          </a:r>
          <a:endParaRPr lang="en-US" sz="1200" u="sng" dirty="0">
            <a:solidFill>
              <a:schemeClr val="bg1"/>
            </a:solidFill>
          </a:endParaRPr>
        </a:p>
      </dgm:t>
    </dgm:pt>
    <dgm:pt modelId="{DB7446FB-36E2-420C-8F91-E760D24AE942}" type="parTrans" cxnId="{89DDFE0D-5AD6-4D7C-9A80-9E311CF1BAC1}">
      <dgm:prSet/>
      <dgm:spPr/>
      <dgm:t>
        <a:bodyPr/>
        <a:lstStyle/>
        <a:p>
          <a:endParaRPr lang="en-US" sz="1200">
            <a:solidFill>
              <a:schemeClr val="bg1"/>
            </a:solidFill>
          </a:endParaRPr>
        </a:p>
      </dgm:t>
    </dgm:pt>
    <dgm:pt modelId="{E8CFC1BE-5328-4702-8417-EB2E5D94FD03}" type="sibTrans" cxnId="{89DDFE0D-5AD6-4D7C-9A80-9E311CF1BAC1}">
      <dgm:prSet/>
      <dgm:spPr/>
      <dgm:t>
        <a:bodyPr/>
        <a:lstStyle/>
        <a:p>
          <a:endParaRPr lang="en-US" sz="1200">
            <a:solidFill>
              <a:schemeClr val="bg1"/>
            </a:solidFill>
          </a:endParaRPr>
        </a:p>
      </dgm:t>
    </dgm:pt>
    <dgm:pt modelId="{79A71A64-82DA-4A55-BD19-D7A6EE031817}">
      <dgm:prSet custT="1"/>
      <dgm:spPr>
        <a:solidFill>
          <a:srgbClr val="5E3FD1"/>
        </a:solidFill>
        <a:scene3d>
          <a:camera prst="orthographicFront"/>
          <a:lightRig rig="threePt" dir="t"/>
        </a:scene3d>
        <a:sp3d>
          <a:bevelT/>
        </a:sp3d>
      </dgm:spPr>
      <dgm:t>
        <a:bodyPr/>
        <a:lstStyle/>
        <a:p>
          <a:r>
            <a:rPr lang="en-US" sz="1400" dirty="0" smtClean="0">
              <a:solidFill>
                <a:schemeClr val="bg1"/>
              </a:solidFill>
            </a:rPr>
            <a:t>Non-mission critical, high number of  users, </a:t>
          </a:r>
          <a:r>
            <a:rPr lang="en-US" sz="1400" u="sng" dirty="0" smtClean="0">
              <a:solidFill>
                <a:schemeClr val="bg1"/>
              </a:solidFill>
            </a:rPr>
            <a:t>high revenue </a:t>
          </a:r>
          <a:endParaRPr lang="en-US" sz="1400" u="sng" dirty="0">
            <a:solidFill>
              <a:schemeClr val="bg1"/>
            </a:solidFill>
          </a:endParaRPr>
        </a:p>
      </dgm:t>
    </dgm:pt>
    <dgm:pt modelId="{7E131FF5-357B-499C-BB9C-625F6B31B545}" type="parTrans" cxnId="{011E11EF-DB0D-4F75-B5D3-67C8E6C17EEC}">
      <dgm:prSet/>
      <dgm:spPr/>
      <dgm:t>
        <a:bodyPr/>
        <a:lstStyle/>
        <a:p>
          <a:endParaRPr lang="en-US" sz="1200">
            <a:solidFill>
              <a:schemeClr val="bg1"/>
            </a:solidFill>
          </a:endParaRPr>
        </a:p>
      </dgm:t>
    </dgm:pt>
    <dgm:pt modelId="{CB8B26D6-9986-4F9E-9758-4F690135C50D}" type="sibTrans" cxnId="{011E11EF-DB0D-4F75-B5D3-67C8E6C17EEC}">
      <dgm:prSet/>
      <dgm:spPr/>
      <dgm:t>
        <a:bodyPr/>
        <a:lstStyle/>
        <a:p>
          <a:endParaRPr lang="en-US" sz="1200">
            <a:solidFill>
              <a:schemeClr val="bg1"/>
            </a:solidFill>
          </a:endParaRPr>
        </a:p>
      </dgm:t>
    </dgm:pt>
    <dgm:pt modelId="{22F3AC25-8403-4B40-BC2F-97EFB05958B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p>
          <a:r>
            <a:rPr lang="en-US" sz="1400" dirty="0" smtClean="0">
              <a:solidFill>
                <a:schemeClr val="bg1"/>
              </a:solidFill>
            </a:rPr>
            <a:t>Mission critical, low number of l users, </a:t>
          </a:r>
          <a:r>
            <a:rPr lang="en-US" sz="1400" u="sng" dirty="0" smtClean="0">
              <a:solidFill>
                <a:schemeClr val="bg1"/>
              </a:solidFill>
            </a:rPr>
            <a:t>low revenue</a:t>
          </a:r>
        </a:p>
        <a:p>
          <a:pPr defTabSz="622300">
            <a:lnSpc>
              <a:spcPct val="90000"/>
            </a:lnSpc>
            <a:spcBef>
              <a:spcPct val="0"/>
            </a:spcBef>
            <a:spcAft>
              <a:spcPct val="35000"/>
            </a:spcAft>
          </a:pPr>
          <a:endParaRPr lang="en-US" sz="1400" dirty="0">
            <a:solidFill>
              <a:schemeClr val="bg1"/>
            </a:solidFill>
          </a:endParaRPr>
        </a:p>
      </dgm:t>
    </dgm:pt>
    <dgm:pt modelId="{E3665C08-4D36-44AB-843D-00FDFC4A41E9}" type="parTrans" cxnId="{77DEDE7C-EF82-4DB1-AE2F-CAA27FC8EB48}">
      <dgm:prSet/>
      <dgm:spPr/>
      <dgm:t>
        <a:bodyPr/>
        <a:lstStyle/>
        <a:p>
          <a:endParaRPr lang="en-US" sz="1200">
            <a:solidFill>
              <a:schemeClr val="bg1"/>
            </a:solidFill>
          </a:endParaRPr>
        </a:p>
      </dgm:t>
    </dgm:pt>
    <dgm:pt modelId="{A585EF3B-87B1-43D0-A949-CDA59ACF25E8}" type="sibTrans" cxnId="{77DEDE7C-EF82-4DB1-AE2F-CAA27FC8EB48}">
      <dgm:prSet/>
      <dgm:spPr/>
      <dgm:t>
        <a:bodyPr/>
        <a:lstStyle/>
        <a:p>
          <a:endParaRPr lang="en-US" sz="1200">
            <a:solidFill>
              <a:schemeClr val="bg1"/>
            </a:solidFill>
          </a:endParaRPr>
        </a:p>
      </dgm:t>
    </dgm:pt>
    <dgm:pt modelId="{05537C5A-5BA3-494D-B496-3F01E7CF5FF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p>
          <a:r>
            <a:rPr lang="en-US" sz="1400" dirty="0" smtClean="0">
              <a:solidFill>
                <a:schemeClr val="bg1"/>
              </a:solidFill>
            </a:rPr>
            <a:t>Non-mission critical, low number of  users, </a:t>
          </a:r>
          <a:r>
            <a:rPr lang="en-US" sz="1400" u="sng" dirty="0" smtClean="0">
              <a:solidFill>
                <a:schemeClr val="bg1"/>
              </a:solidFill>
            </a:rPr>
            <a:t>low revenue </a:t>
          </a:r>
        </a:p>
        <a:p>
          <a:pPr defTabSz="622300">
            <a:lnSpc>
              <a:spcPct val="90000"/>
            </a:lnSpc>
            <a:spcBef>
              <a:spcPct val="0"/>
            </a:spcBef>
            <a:spcAft>
              <a:spcPct val="35000"/>
            </a:spcAft>
          </a:pPr>
          <a:endParaRPr lang="en-US" sz="2000" dirty="0">
            <a:solidFill>
              <a:schemeClr val="bg1"/>
            </a:solidFill>
          </a:endParaRPr>
        </a:p>
      </dgm:t>
    </dgm:pt>
    <dgm:pt modelId="{0A74EF80-22CB-4B49-A8E6-4F9F38CC342F}" type="parTrans" cxnId="{5EC82D76-38ED-492B-98C6-DBCD66380DFF}">
      <dgm:prSet/>
      <dgm:spPr/>
      <dgm:t>
        <a:bodyPr/>
        <a:lstStyle/>
        <a:p>
          <a:endParaRPr lang="en-US" sz="1200">
            <a:solidFill>
              <a:schemeClr val="bg1"/>
            </a:solidFill>
          </a:endParaRPr>
        </a:p>
      </dgm:t>
    </dgm:pt>
    <dgm:pt modelId="{CDCAAB19-57CE-4322-BE97-624C9AEDC787}" type="sibTrans" cxnId="{5EC82D76-38ED-492B-98C6-DBCD66380DFF}">
      <dgm:prSet/>
      <dgm:spPr/>
      <dgm:t>
        <a:bodyPr/>
        <a:lstStyle/>
        <a:p>
          <a:endParaRPr lang="en-US" sz="1200">
            <a:solidFill>
              <a:schemeClr val="bg1"/>
            </a:solidFill>
          </a:endParaRPr>
        </a:p>
      </dgm:t>
    </dgm:pt>
    <dgm:pt modelId="{20BB1224-E686-4178-BCB2-F624A4C95AF0}">
      <dgm:prSet custT="1"/>
      <dgm:spPr>
        <a:solidFill>
          <a:srgbClr val="2A3270"/>
        </a:solidFill>
        <a:scene3d>
          <a:camera prst="orthographicFront"/>
          <a:lightRig rig="threePt" dir="t"/>
        </a:scene3d>
        <a:sp3d>
          <a:bevelT/>
        </a:sp3d>
      </dgm:spPr>
      <dgm:t>
        <a:bodyPr/>
        <a:lstStyle/>
        <a:p>
          <a:r>
            <a:rPr lang="en-US" sz="1400" dirty="0" smtClean="0">
              <a:solidFill>
                <a:schemeClr val="bg1"/>
              </a:solidFill>
            </a:rPr>
            <a:t>Mission critical, high number of users</a:t>
          </a:r>
          <a:endParaRPr lang="en-US" sz="1400" dirty="0">
            <a:solidFill>
              <a:schemeClr val="bg1"/>
            </a:solidFill>
          </a:endParaRPr>
        </a:p>
      </dgm:t>
    </dgm:pt>
    <dgm:pt modelId="{B7D0C2E7-44F9-4493-9FD6-AFF43F0AAAEC}" type="parTrans" cxnId="{EA14FF0C-0AA9-44E9-BA40-DD71D6E1520A}">
      <dgm:prSet/>
      <dgm:spPr/>
      <dgm:t>
        <a:bodyPr/>
        <a:lstStyle/>
        <a:p>
          <a:endParaRPr lang="en-US" sz="1200">
            <a:solidFill>
              <a:schemeClr val="bg1"/>
            </a:solidFill>
          </a:endParaRPr>
        </a:p>
      </dgm:t>
    </dgm:pt>
    <dgm:pt modelId="{C760863F-A5AD-4562-8F14-44A1081A3314}" type="sibTrans" cxnId="{EA14FF0C-0AA9-44E9-BA40-DD71D6E1520A}">
      <dgm:prSet/>
      <dgm:spPr/>
      <dgm:t>
        <a:bodyPr/>
        <a:lstStyle/>
        <a:p>
          <a:endParaRPr lang="en-US" sz="1200">
            <a:solidFill>
              <a:schemeClr val="bg1"/>
            </a:solidFill>
          </a:endParaRPr>
        </a:p>
      </dgm:t>
    </dgm:pt>
    <dgm:pt modelId="{392F4C12-F1AA-4A4E-BCD3-28889C18AFC9}">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Non-mission critical, high number of users</a:t>
          </a:r>
        </a:p>
        <a:p>
          <a:pPr defTabSz="622300">
            <a:lnSpc>
              <a:spcPct val="90000"/>
            </a:lnSpc>
            <a:spcBef>
              <a:spcPct val="0"/>
            </a:spcBef>
            <a:spcAft>
              <a:spcPct val="35000"/>
            </a:spcAft>
          </a:pPr>
          <a:endParaRPr lang="en-US" sz="2400" dirty="0">
            <a:solidFill>
              <a:schemeClr val="bg1"/>
            </a:solidFill>
          </a:endParaRPr>
        </a:p>
      </dgm:t>
    </dgm:pt>
    <dgm:pt modelId="{BB51C816-1C91-4639-8396-61544D13BA50}" type="parTrans" cxnId="{8EA9451B-CD76-438E-B8E0-A6EE12DEA842}">
      <dgm:prSet/>
      <dgm:spPr/>
      <dgm:t>
        <a:bodyPr/>
        <a:lstStyle/>
        <a:p>
          <a:endParaRPr lang="en-US" sz="1200">
            <a:solidFill>
              <a:schemeClr val="bg1"/>
            </a:solidFill>
          </a:endParaRPr>
        </a:p>
      </dgm:t>
    </dgm:pt>
    <dgm:pt modelId="{94EDDAC1-4BCA-4ECC-8162-FA13B32BE84A}" type="sibTrans" cxnId="{8EA9451B-CD76-438E-B8E0-A6EE12DEA842}">
      <dgm:prSet/>
      <dgm:spPr/>
      <dgm:t>
        <a:bodyPr/>
        <a:lstStyle/>
        <a:p>
          <a:endParaRPr lang="en-US" sz="1200">
            <a:solidFill>
              <a:schemeClr val="bg1"/>
            </a:solidFill>
          </a:endParaRPr>
        </a:p>
      </dgm:t>
    </dgm:pt>
    <dgm:pt modelId="{E156A917-D2F2-44A3-B3AC-7DDE66801FC4}">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Mission critical, low number of users</a:t>
          </a:r>
        </a:p>
        <a:p>
          <a:pPr defTabSz="622300">
            <a:lnSpc>
              <a:spcPct val="90000"/>
            </a:lnSpc>
            <a:spcBef>
              <a:spcPct val="0"/>
            </a:spcBef>
            <a:spcAft>
              <a:spcPct val="35000"/>
            </a:spcAft>
          </a:pPr>
          <a:endParaRPr lang="en-US" sz="1100" dirty="0">
            <a:solidFill>
              <a:schemeClr val="bg1"/>
            </a:solidFill>
          </a:endParaRPr>
        </a:p>
      </dgm:t>
    </dgm:pt>
    <dgm:pt modelId="{DE73808A-CBD4-42B5-B798-46504F364DA0}" type="parTrans" cxnId="{08B3596B-2B3D-4BA1-AB23-2ABCBFDF4C58}">
      <dgm:prSet/>
      <dgm:spPr/>
      <dgm:t>
        <a:bodyPr/>
        <a:lstStyle/>
        <a:p>
          <a:endParaRPr lang="en-US" sz="1200">
            <a:solidFill>
              <a:schemeClr val="bg1"/>
            </a:solidFill>
          </a:endParaRPr>
        </a:p>
      </dgm:t>
    </dgm:pt>
    <dgm:pt modelId="{66DACCAD-9AE4-431C-A6F5-0346881FA1F5}" type="sibTrans" cxnId="{08B3596B-2B3D-4BA1-AB23-2ABCBFDF4C58}">
      <dgm:prSet/>
      <dgm:spPr/>
      <dgm:t>
        <a:bodyPr/>
        <a:lstStyle/>
        <a:p>
          <a:endParaRPr lang="en-US" sz="1200">
            <a:solidFill>
              <a:schemeClr val="bg1"/>
            </a:solidFill>
          </a:endParaRPr>
        </a:p>
      </dgm:t>
    </dgm:pt>
    <dgm:pt modelId="{266FBA04-D098-4481-96F9-D7ABF84CF84B}">
      <dgm:prSet custT="1"/>
      <dgm:spPr>
        <a:solidFill>
          <a:srgbClr val="2A3270"/>
        </a:solidFill>
        <a:scene3d>
          <a:camera prst="orthographicFront"/>
          <a:lightRig rig="threePt" dir="t"/>
        </a:scene3d>
        <a:sp3d>
          <a:bevelT/>
        </a:sp3d>
      </dgm:spPr>
      <dgm:t>
        <a:bodyPr anchor="t"/>
        <a:lstStyle/>
        <a:p>
          <a:r>
            <a:rPr lang="en-US" sz="700" dirty="0" smtClean="0">
              <a:solidFill>
                <a:schemeClr val="bg1"/>
              </a:solidFill>
            </a:rPr>
            <a:t>Non-mission critical</a:t>
          </a:r>
        </a:p>
        <a:p>
          <a:r>
            <a:rPr lang="en-US" sz="700" dirty="0" smtClean="0">
              <a:solidFill>
                <a:schemeClr val="bg1"/>
              </a:solidFill>
            </a:rPr>
            <a:t>low number</a:t>
          </a:r>
        </a:p>
        <a:p>
          <a:r>
            <a:rPr lang="en-US" sz="700" dirty="0" smtClean="0">
              <a:solidFill>
                <a:schemeClr val="bg1"/>
              </a:solidFill>
            </a:rPr>
            <a:t> of users</a:t>
          </a:r>
          <a:endParaRPr lang="en-US" sz="700" dirty="0">
            <a:solidFill>
              <a:schemeClr val="bg1"/>
            </a:solidFill>
          </a:endParaRPr>
        </a:p>
      </dgm:t>
    </dgm:pt>
    <dgm:pt modelId="{D626DBCE-A222-4EB7-AAFF-E81A297F8D3E}" type="parTrans" cxnId="{06AC410E-1AF4-4EA0-8969-F56D85888837}">
      <dgm:prSet/>
      <dgm:spPr/>
      <dgm:t>
        <a:bodyPr/>
        <a:lstStyle/>
        <a:p>
          <a:endParaRPr lang="en-US" sz="1200">
            <a:solidFill>
              <a:schemeClr val="bg1"/>
            </a:solidFill>
          </a:endParaRPr>
        </a:p>
      </dgm:t>
    </dgm:pt>
    <dgm:pt modelId="{A0F3A4C1-5DD6-41D9-9D66-8D104C09CBE1}" type="sibTrans" cxnId="{06AC410E-1AF4-4EA0-8969-F56D85888837}">
      <dgm:prSet/>
      <dgm:spPr/>
      <dgm:t>
        <a:bodyPr/>
        <a:lstStyle/>
        <a:p>
          <a:endParaRPr lang="en-US" sz="1200">
            <a:solidFill>
              <a:schemeClr val="bg1"/>
            </a:solidFill>
          </a:endParaRPr>
        </a:p>
      </dgm:t>
    </dgm:pt>
    <dgm:pt modelId="{0DE3B0DE-7A9C-4729-9EBA-D41B850CBA89}" type="pres">
      <dgm:prSet presAssocID="{297AF07B-0251-401A-B8D3-7C9D9DB33C06}" presName="Name0" presStyleCnt="0">
        <dgm:presLayoutVars>
          <dgm:dir/>
          <dgm:animLvl val="lvl"/>
          <dgm:resizeHandles val="exact"/>
        </dgm:presLayoutVars>
      </dgm:prSet>
      <dgm:spPr/>
    </dgm:pt>
    <dgm:pt modelId="{723A50A0-1408-4DE3-9A26-E8AA3FA0FDB6}" type="pres">
      <dgm:prSet presAssocID="{EC8F7A48-D718-4732-B990-1A79951A71CD}" presName="Name8" presStyleCnt="0"/>
      <dgm:spPr>
        <a:scene3d>
          <a:camera prst="orthographicFront"/>
          <a:lightRig rig="threePt" dir="t"/>
        </a:scene3d>
        <a:sp3d>
          <a:bevelT w="6350"/>
          <a:bevelB h="6350"/>
        </a:sp3d>
      </dgm:spPr>
    </dgm:pt>
    <dgm:pt modelId="{0F86BF67-319A-472A-86D3-CCCC8D63845E}" type="pres">
      <dgm:prSet presAssocID="{EC8F7A48-D718-4732-B990-1A79951A71CD}" presName="level" presStyleLbl="node1" presStyleIdx="0" presStyleCnt="8" custScaleY="82836">
        <dgm:presLayoutVars>
          <dgm:chMax val="1"/>
          <dgm:bulletEnabled val="1"/>
        </dgm:presLayoutVars>
      </dgm:prSet>
      <dgm:spPr/>
      <dgm:t>
        <a:bodyPr/>
        <a:lstStyle/>
        <a:p>
          <a:endParaRPr lang="en-US"/>
        </a:p>
      </dgm:t>
    </dgm:pt>
    <dgm:pt modelId="{3D688FC7-DA78-4F63-A952-0FF56C2A3C88}" type="pres">
      <dgm:prSet presAssocID="{EC8F7A48-D718-4732-B990-1A79951A71CD}" presName="levelTx" presStyleLbl="revTx" presStyleIdx="0" presStyleCnt="0">
        <dgm:presLayoutVars>
          <dgm:chMax val="1"/>
          <dgm:bulletEnabled val="1"/>
        </dgm:presLayoutVars>
      </dgm:prSet>
      <dgm:spPr/>
      <dgm:t>
        <a:bodyPr/>
        <a:lstStyle/>
        <a:p>
          <a:endParaRPr lang="en-US"/>
        </a:p>
      </dgm:t>
    </dgm:pt>
    <dgm:pt modelId="{0A1C0395-9F27-444B-8E47-B394B33E5274}" type="pres">
      <dgm:prSet presAssocID="{79A71A64-82DA-4A55-BD19-D7A6EE031817}" presName="Name8" presStyleCnt="0"/>
      <dgm:spPr>
        <a:scene3d>
          <a:camera prst="orthographicFront"/>
          <a:lightRig rig="threePt" dir="t"/>
        </a:scene3d>
        <a:sp3d>
          <a:bevelT w="6350"/>
          <a:bevelB h="6350"/>
        </a:sp3d>
      </dgm:spPr>
    </dgm:pt>
    <dgm:pt modelId="{5D10399D-676B-4252-BF93-3905B628BBEC}" type="pres">
      <dgm:prSet presAssocID="{79A71A64-82DA-4A55-BD19-D7A6EE031817}" presName="level" presStyleLbl="node1" presStyleIdx="1" presStyleCnt="8" custLinFactNeighborX="-254">
        <dgm:presLayoutVars>
          <dgm:chMax val="1"/>
          <dgm:bulletEnabled val="1"/>
        </dgm:presLayoutVars>
      </dgm:prSet>
      <dgm:spPr/>
      <dgm:t>
        <a:bodyPr/>
        <a:lstStyle/>
        <a:p>
          <a:endParaRPr lang="en-US"/>
        </a:p>
      </dgm:t>
    </dgm:pt>
    <dgm:pt modelId="{AF0FF49C-2964-488C-B1B9-3E731083094B}" type="pres">
      <dgm:prSet presAssocID="{79A71A64-82DA-4A55-BD19-D7A6EE031817}" presName="levelTx" presStyleLbl="revTx" presStyleIdx="0" presStyleCnt="0">
        <dgm:presLayoutVars>
          <dgm:chMax val="1"/>
          <dgm:bulletEnabled val="1"/>
        </dgm:presLayoutVars>
      </dgm:prSet>
      <dgm:spPr/>
      <dgm:t>
        <a:bodyPr/>
        <a:lstStyle/>
        <a:p>
          <a:endParaRPr lang="en-US"/>
        </a:p>
      </dgm:t>
    </dgm:pt>
    <dgm:pt modelId="{5C68ABEB-5259-4A82-BF3D-F3DC111A5148}" type="pres">
      <dgm:prSet presAssocID="{22F3AC25-8403-4B40-BC2F-97EFB05958BA}" presName="Name8" presStyleCnt="0"/>
      <dgm:spPr>
        <a:scene3d>
          <a:camera prst="orthographicFront"/>
          <a:lightRig rig="threePt" dir="t"/>
        </a:scene3d>
        <a:sp3d>
          <a:bevelT w="6350"/>
          <a:bevelB h="6350"/>
        </a:sp3d>
      </dgm:spPr>
    </dgm:pt>
    <dgm:pt modelId="{2AF344C5-617F-441F-B45A-AC3C472ACFFA}" type="pres">
      <dgm:prSet presAssocID="{22F3AC25-8403-4B40-BC2F-97EFB05958BA}" presName="level" presStyleLbl="node1" presStyleIdx="2" presStyleCnt="8">
        <dgm:presLayoutVars>
          <dgm:chMax val="1"/>
          <dgm:bulletEnabled val="1"/>
        </dgm:presLayoutVars>
      </dgm:prSet>
      <dgm:spPr/>
      <dgm:t>
        <a:bodyPr/>
        <a:lstStyle/>
        <a:p>
          <a:endParaRPr lang="en-US"/>
        </a:p>
      </dgm:t>
    </dgm:pt>
    <dgm:pt modelId="{4447EA79-2542-429F-8F27-773261459B4F}" type="pres">
      <dgm:prSet presAssocID="{22F3AC25-8403-4B40-BC2F-97EFB05958BA}" presName="levelTx" presStyleLbl="revTx" presStyleIdx="0" presStyleCnt="0">
        <dgm:presLayoutVars>
          <dgm:chMax val="1"/>
          <dgm:bulletEnabled val="1"/>
        </dgm:presLayoutVars>
      </dgm:prSet>
      <dgm:spPr/>
      <dgm:t>
        <a:bodyPr/>
        <a:lstStyle/>
        <a:p>
          <a:endParaRPr lang="en-US"/>
        </a:p>
      </dgm:t>
    </dgm:pt>
    <dgm:pt modelId="{78FD1BB8-1D2F-4419-969C-AF0A8203490A}" type="pres">
      <dgm:prSet presAssocID="{05537C5A-5BA3-494D-B496-3F01E7CF5FFA}" presName="Name8" presStyleCnt="0"/>
      <dgm:spPr>
        <a:scene3d>
          <a:camera prst="orthographicFront"/>
          <a:lightRig rig="threePt" dir="t"/>
        </a:scene3d>
        <a:sp3d>
          <a:bevelT w="6350"/>
          <a:bevelB h="6350"/>
        </a:sp3d>
      </dgm:spPr>
    </dgm:pt>
    <dgm:pt modelId="{1D601D7F-FF6B-488C-9851-352CFF999237}" type="pres">
      <dgm:prSet presAssocID="{05537C5A-5BA3-494D-B496-3F01E7CF5FFA}" presName="level" presStyleLbl="node1" presStyleIdx="3" presStyleCnt="8">
        <dgm:presLayoutVars>
          <dgm:chMax val="1"/>
          <dgm:bulletEnabled val="1"/>
        </dgm:presLayoutVars>
      </dgm:prSet>
      <dgm:spPr/>
      <dgm:t>
        <a:bodyPr/>
        <a:lstStyle/>
        <a:p>
          <a:endParaRPr lang="en-US"/>
        </a:p>
      </dgm:t>
    </dgm:pt>
    <dgm:pt modelId="{52904CEA-5871-407F-B6DA-F5BBAD43DF74}" type="pres">
      <dgm:prSet presAssocID="{05537C5A-5BA3-494D-B496-3F01E7CF5FFA}" presName="levelTx" presStyleLbl="revTx" presStyleIdx="0" presStyleCnt="0">
        <dgm:presLayoutVars>
          <dgm:chMax val="1"/>
          <dgm:bulletEnabled val="1"/>
        </dgm:presLayoutVars>
      </dgm:prSet>
      <dgm:spPr/>
      <dgm:t>
        <a:bodyPr/>
        <a:lstStyle/>
        <a:p>
          <a:endParaRPr lang="en-US"/>
        </a:p>
      </dgm:t>
    </dgm:pt>
    <dgm:pt modelId="{C365B839-8824-468C-BCC6-E357F8C06817}" type="pres">
      <dgm:prSet presAssocID="{20BB1224-E686-4178-BCB2-F624A4C95AF0}" presName="Name8" presStyleCnt="0"/>
      <dgm:spPr>
        <a:scene3d>
          <a:camera prst="orthographicFront"/>
          <a:lightRig rig="threePt" dir="t"/>
        </a:scene3d>
        <a:sp3d>
          <a:bevelT w="6350"/>
          <a:bevelB h="6350"/>
        </a:sp3d>
      </dgm:spPr>
    </dgm:pt>
    <dgm:pt modelId="{28F2CEF7-0C10-46E3-B104-025FF00FC83D}" type="pres">
      <dgm:prSet presAssocID="{20BB1224-E686-4178-BCB2-F624A4C95AF0}" presName="level" presStyleLbl="node1" presStyleIdx="4" presStyleCnt="8">
        <dgm:presLayoutVars>
          <dgm:chMax val="1"/>
          <dgm:bulletEnabled val="1"/>
        </dgm:presLayoutVars>
      </dgm:prSet>
      <dgm:spPr/>
      <dgm:t>
        <a:bodyPr/>
        <a:lstStyle/>
        <a:p>
          <a:endParaRPr lang="en-US"/>
        </a:p>
      </dgm:t>
    </dgm:pt>
    <dgm:pt modelId="{3D9AF57B-E463-44CE-AC69-C0012BA4D7B9}" type="pres">
      <dgm:prSet presAssocID="{20BB1224-E686-4178-BCB2-F624A4C95AF0}" presName="levelTx" presStyleLbl="revTx" presStyleIdx="0" presStyleCnt="0">
        <dgm:presLayoutVars>
          <dgm:chMax val="1"/>
          <dgm:bulletEnabled val="1"/>
        </dgm:presLayoutVars>
      </dgm:prSet>
      <dgm:spPr/>
      <dgm:t>
        <a:bodyPr/>
        <a:lstStyle/>
        <a:p>
          <a:endParaRPr lang="en-US"/>
        </a:p>
      </dgm:t>
    </dgm:pt>
    <dgm:pt modelId="{C4A422D3-FA59-4B7D-B9CB-A4E74024F7D3}" type="pres">
      <dgm:prSet presAssocID="{392F4C12-F1AA-4A4E-BCD3-28889C18AFC9}" presName="Name8" presStyleCnt="0"/>
      <dgm:spPr>
        <a:scene3d>
          <a:camera prst="orthographicFront"/>
          <a:lightRig rig="threePt" dir="t"/>
        </a:scene3d>
        <a:sp3d>
          <a:bevelT w="6350"/>
          <a:bevelB h="6350"/>
        </a:sp3d>
      </dgm:spPr>
    </dgm:pt>
    <dgm:pt modelId="{2594A1D8-69C2-44A0-AA37-366644584A23}" type="pres">
      <dgm:prSet presAssocID="{392F4C12-F1AA-4A4E-BCD3-28889C18AFC9}" presName="level" presStyleLbl="node1" presStyleIdx="5" presStyleCnt="8">
        <dgm:presLayoutVars>
          <dgm:chMax val="1"/>
          <dgm:bulletEnabled val="1"/>
        </dgm:presLayoutVars>
      </dgm:prSet>
      <dgm:spPr/>
      <dgm:t>
        <a:bodyPr/>
        <a:lstStyle/>
        <a:p>
          <a:endParaRPr lang="en-US"/>
        </a:p>
      </dgm:t>
    </dgm:pt>
    <dgm:pt modelId="{B9AD4A2F-40EF-4DB5-BAD3-12E975F8B9F0}" type="pres">
      <dgm:prSet presAssocID="{392F4C12-F1AA-4A4E-BCD3-28889C18AFC9}" presName="levelTx" presStyleLbl="revTx" presStyleIdx="0" presStyleCnt="0">
        <dgm:presLayoutVars>
          <dgm:chMax val="1"/>
          <dgm:bulletEnabled val="1"/>
        </dgm:presLayoutVars>
      </dgm:prSet>
      <dgm:spPr/>
      <dgm:t>
        <a:bodyPr/>
        <a:lstStyle/>
        <a:p>
          <a:endParaRPr lang="en-US"/>
        </a:p>
      </dgm:t>
    </dgm:pt>
    <dgm:pt modelId="{9407CE9A-DF76-4A93-9C5B-92DF4B9A3417}" type="pres">
      <dgm:prSet presAssocID="{E156A917-D2F2-44A3-B3AC-7DDE66801FC4}" presName="Name8" presStyleCnt="0"/>
      <dgm:spPr>
        <a:scene3d>
          <a:camera prst="orthographicFront"/>
          <a:lightRig rig="threePt" dir="t"/>
        </a:scene3d>
        <a:sp3d>
          <a:bevelT w="6350"/>
          <a:bevelB h="6350"/>
        </a:sp3d>
      </dgm:spPr>
    </dgm:pt>
    <dgm:pt modelId="{94238C82-C841-4B66-B2C1-85E2E12D97EB}" type="pres">
      <dgm:prSet presAssocID="{E156A917-D2F2-44A3-B3AC-7DDE66801FC4}" presName="level" presStyleLbl="node1" presStyleIdx="6" presStyleCnt="8">
        <dgm:presLayoutVars>
          <dgm:chMax val="1"/>
          <dgm:bulletEnabled val="1"/>
        </dgm:presLayoutVars>
      </dgm:prSet>
      <dgm:spPr/>
      <dgm:t>
        <a:bodyPr/>
        <a:lstStyle/>
        <a:p>
          <a:endParaRPr lang="en-US"/>
        </a:p>
      </dgm:t>
    </dgm:pt>
    <dgm:pt modelId="{13B83CBA-E0C2-40E4-9F4A-D23A64197FD4}" type="pres">
      <dgm:prSet presAssocID="{E156A917-D2F2-44A3-B3AC-7DDE66801FC4}" presName="levelTx" presStyleLbl="revTx" presStyleIdx="0" presStyleCnt="0">
        <dgm:presLayoutVars>
          <dgm:chMax val="1"/>
          <dgm:bulletEnabled val="1"/>
        </dgm:presLayoutVars>
      </dgm:prSet>
      <dgm:spPr/>
      <dgm:t>
        <a:bodyPr/>
        <a:lstStyle/>
        <a:p>
          <a:endParaRPr lang="en-US"/>
        </a:p>
      </dgm:t>
    </dgm:pt>
    <dgm:pt modelId="{8EF539EE-4B12-48A3-A1EA-99A1C14238DA}" type="pres">
      <dgm:prSet presAssocID="{266FBA04-D098-4481-96F9-D7ABF84CF84B}" presName="Name8" presStyleCnt="0"/>
      <dgm:spPr>
        <a:scene3d>
          <a:camera prst="orthographicFront"/>
          <a:lightRig rig="threePt" dir="t"/>
        </a:scene3d>
        <a:sp3d>
          <a:bevelT w="6350"/>
          <a:bevelB h="6350"/>
        </a:sp3d>
      </dgm:spPr>
    </dgm:pt>
    <dgm:pt modelId="{AA6BD373-741C-44FF-B04D-E455D55B3250}" type="pres">
      <dgm:prSet presAssocID="{266FBA04-D098-4481-96F9-D7ABF84CF84B}" presName="level" presStyleLbl="node1" presStyleIdx="7" presStyleCnt="8">
        <dgm:presLayoutVars>
          <dgm:chMax val="1"/>
          <dgm:bulletEnabled val="1"/>
        </dgm:presLayoutVars>
      </dgm:prSet>
      <dgm:spPr/>
      <dgm:t>
        <a:bodyPr/>
        <a:lstStyle/>
        <a:p>
          <a:endParaRPr lang="en-US"/>
        </a:p>
      </dgm:t>
    </dgm:pt>
    <dgm:pt modelId="{132AB71B-8515-4543-AC25-C7F98091D821}" type="pres">
      <dgm:prSet presAssocID="{266FBA04-D098-4481-96F9-D7ABF84CF84B}" presName="levelTx" presStyleLbl="revTx" presStyleIdx="0" presStyleCnt="0">
        <dgm:presLayoutVars>
          <dgm:chMax val="1"/>
          <dgm:bulletEnabled val="1"/>
        </dgm:presLayoutVars>
      </dgm:prSet>
      <dgm:spPr/>
      <dgm:t>
        <a:bodyPr/>
        <a:lstStyle/>
        <a:p>
          <a:endParaRPr lang="en-US"/>
        </a:p>
      </dgm:t>
    </dgm:pt>
  </dgm:ptLst>
  <dgm:cxnLst>
    <dgm:cxn modelId="{023AC576-1805-414B-B818-B1415C534A65}" type="presOf" srcId="{22F3AC25-8403-4B40-BC2F-97EFB05958BA}" destId="{2AF344C5-617F-441F-B45A-AC3C472ACFFA}" srcOrd="0" destOrd="0" presId="urn:microsoft.com/office/officeart/2005/8/layout/pyramid3"/>
    <dgm:cxn modelId="{AF1CBB78-77E7-4A05-B22C-3B929F141178}" type="presOf" srcId="{297AF07B-0251-401A-B8D3-7C9D9DB33C06}" destId="{0DE3B0DE-7A9C-4729-9EBA-D41B850CBA89}" srcOrd="0" destOrd="0" presId="urn:microsoft.com/office/officeart/2005/8/layout/pyramid3"/>
    <dgm:cxn modelId="{5EC82D76-38ED-492B-98C6-DBCD66380DFF}" srcId="{297AF07B-0251-401A-B8D3-7C9D9DB33C06}" destId="{05537C5A-5BA3-494D-B496-3F01E7CF5FFA}" srcOrd="3" destOrd="0" parTransId="{0A74EF80-22CB-4B49-A8E6-4F9F38CC342F}" sibTransId="{CDCAAB19-57CE-4322-BE97-624C9AEDC787}"/>
    <dgm:cxn modelId="{3305D74D-7B00-45ED-A4D6-7B5460A451D3}" type="presOf" srcId="{392F4C12-F1AA-4A4E-BCD3-28889C18AFC9}" destId="{2594A1D8-69C2-44A0-AA37-366644584A23}" srcOrd="0" destOrd="0" presId="urn:microsoft.com/office/officeart/2005/8/layout/pyramid3"/>
    <dgm:cxn modelId="{4AB37C95-86CD-4469-BD5C-F48E7B979E8A}" type="presOf" srcId="{266FBA04-D098-4481-96F9-D7ABF84CF84B}" destId="{132AB71B-8515-4543-AC25-C7F98091D821}" srcOrd="1" destOrd="0" presId="urn:microsoft.com/office/officeart/2005/8/layout/pyramid3"/>
    <dgm:cxn modelId="{F7E0F52B-515E-47D7-9BE9-DC043953734C}" type="presOf" srcId="{E156A917-D2F2-44A3-B3AC-7DDE66801FC4}" destId="{13B83CBA-E0C2-40E4-9F4A-D23A64197FD4}" srcOrd="1" destOrd="0" presId="urn:microsoft.com/office/officeart/2005/8/layout/pyramid3"/>
    <dgm:cxn modelId="{02D8C3AA-ADCF-4373-8D2D-38576286A4A2}" type="presOf" srcId="{392F4C12-F1AA-4A4E-BCD3-28889C18AFC9}" destId="{B9AD4A2F-40EF-4DB5-BAD3-12E975F8B9F0}" srcOrd="1" destOrd="0" presId="urn:microsoft.com/office/officeart/2005/8/layout/pyramid3"/>
    <dgm:cxn modelId="{89DDFE0D-5AD6-4D7C-9A80-9E311CF1BAC1}" srcId="{297AF07B-0251-401A-B8D3-7C9D9DB33C06}" destId="{EC8F7A48-D718-4732-B990-1A79951A71CD}" srcOrd="0" destOrd="0" parTransId="{DB7446FB-36E2-420C-8F91-E760D24AE942}" sibTransId="{E8CFC1BE-5328-4702-8417-EB2E5D94FD03}"/>
    <dgm:cxn modelId="{8EA9451B-CD76-438E-B8E0-A6EE12DEA842}" srcId="{297AF07B-0251-401A-B8D3-7C9D9DB33C06}" destId="{392F4C12-F1AA-4A4E-BCD3-28889C18AFC9}" srcOrd="5" destOrd="0" parTransId="{BB51C816-1C91-4639-8396-61544D13BA50}" sibTransId="{94EDDAC1-4BCA-4ECC-8162-FA13B32BE84A}"/>
    <dgm:cxn modelId="{F550E1BC-9CF5-4B8B-A743-C995025DDB2C}" type="presOf" srcId="{79A71A64-82DA-4A55-BD19-D7A6EE031817}" destId="{AF0FF49C-2964-488C-B1B9-3E731083094B}" srcOrd="1" destOrd="0" presId="urn:microsoft.com/office/officeart/2005/8/layout/pyramid3"/>
    <dgm:cxn modelId="{08B3596B-2B3D-4BA1-AB23-2ABCBFDF4C58}" srcId="{297AF07B-0251-401A-B8D3-7C9D9DB33C06}" destId="{E156A917-D2F2-44A3-B3AC-7DDE66801FC4}" srcOrd="6" destOrd="0" parTransId="{DE73808A-CBD4-42B5-B798-46504F364DA0}" sibTransId="{66DACCAD-9AE4-431C-A6F5-0346881FA1F5}"/>
    <dgm:cxn modelId="{C0A5E8E6-B30F-404A-80AF-CAB69E2D71F6}" type="presOf" srcId="{EC8F7A48-D718-4732-B990-1A79951A71CD}" destId="{0F86BF67-319A-472A-86D3-CCCC8D63845E}" srcOrd="0" destOrd="0" presId="urn:microsoft.com/office/officeart/2005/8/layout/pyramid3"/>
    <dgm:cxn modelId="{6A0C44E9-8195-479D-9E75-EAF7284807A7}" type="presOf" srcId="{266FBA04-D098-4481-96F9-D7ABF84CF84B}" destId="{AA6BD373-741C-44FF-B04D-E455D55B3250}" srcOrd="0" destOrd="0" presId="urn:microsoft.com/office/officeart/2005/8/layout/pyramid3"/>
    <dgm:cxn modelId="{2332F524-F64F-43F7-B393-BC1C7CE6B115}" type="presOf" srcId="{EC8F7A48-D718-4732-B990-1A79951A71CD}" destId="{3D688FC7-DA78-4F63-A952-0FF56C2A3C88}" srcOrd="1" destOrd="0" presId="urn:microsoft.com/office/officeart/2005/8/layout/pyramid3"/>
    <dgm:cxn modelId="{EA14FF0C-0AA9-44E9-BA40-DD71D6E1520A}" srcId="{297AF07B-0251-401A-B8D3-7C9D9DB33C06}" destId="{20BB1224-E686-4178-BCB2-F624A4C95AF0}" srcOrd="4" destOrd="0" parTransId="{B7D0C2E7-44F9-4493-9FD6-AFF43F0AAAEC}" sibTransId="{C760863F-A5AD-4562-8F14-44A1081A3314}"/>
    <dgm:cxn modelId="{264DE5BA-3651-4C8F-A921-BA124690F86B}" type="presOf" srcId="{05537C5A-5BA3-494D-B496-3F01E7CF5FFA}" destId="{1D601D7F-FF6B-488C-9851-352CFF999237}" srcOrd="0" destOrd="0" presId="urn:microsoft.com/office/officeart/2005/8/layout/pyramid3"/>
    <dgm:cxn modelId="{7446C455-9EBC-4B30-BD2E-A91B977A2701}" type="presOf" srcId="{20BB1224-E686-4178-BCB2-F624A4C95AF0}" destId="{3D9AF57B-E463-44CE-AC69-C0012BA4D7B9}" srcOrd="1" destOrd="0" presId="urn:microsoft.com/office/officeart/2005/8/layout/pyramid3"/>
    <dgm:cxn modelId="{32418C13-1AB0-4BEB-9D47-7E94965B7293}" type="presOf" srcId="{E156A917-D2F2-44A3-B3AC-7DDE66801FC4}" destId="{94238C82-C841-4B66-B2C1-85E2E12D97EB}" srcOrd="0" destOrd="0" presId="urn:microsoft.com/office/officeart/2005/8/layout/pyramid3"/>
    <dgm:cxn modelId="{9295ADEC-7BF5-4526-922A-EA91F714D6D5}" type="presOf" srcId="{79A71A64-82DA-4A55-BD19-D7A6EE031817}" destId="{5D10399D-676B-4252-BF93-3905B628BBEC}" srcOrd="0" destOrd="0" presId="urn:microsoft.com/office/officeart/2005/8/layout/pyramid3"/>
    <dgm:cxn modelId="{06AC410E-1AF4-4EA0-8969-F56D85888837}" srcId="{297AF07B-0251-401A-B8D3-7C9D9DB33C06}" destId="{266FBA04-D098-4481-96F9-D7ABF84CF84B}" srcOrd="7" destOrd="0" parTransId="{D626DBCE-A222-4EB7-AAFF-E81A297F8D3E}" sibTransId="{A0F3A4C1-5DD6-41D9-9D66-8D104C09CBE1}"/>
    <dgm:cxn modelId="{011E11EF-DB0D-4F75-B5D3-67C8E6C17EEC}" srcId="{297AF07B-0251-401A-B8D3-7C9D9DB33C06}" destId="{79A71A64-82DA-4A55-BD19-D7A6EE031817}" srcOrd="1" destOrd="0" parTransId="{7E131FF5-357B-499C-BB9C-625F6B31B545}" sibTransId="{CB8B26D6-9986-4F9E-9758-4F690135C50D}"/>
    <dgm:cxn modelId="{77DEDE7C-EF82-4DB1-AE2F-CAA27FC8EB48}" srcId="{297AF07B-0251-401A-B8D3-7C9D9DB33C06}" destId="{22F3AC25-8403-4B40-BC2F-97EFB05958BA}" srcOrd="2" destOrd="0" parTransId="{E3665C08-4D36-44AB-843D-00FDFC4A41E9}" sibTransId="{A585EF3B-87B1-43D0-A949-CDA59ACF25E8}"/>
    <dgm:cxn modelId="{FA47B399-B710-40D7-804A-2DDFEFFFFCCF}" type="presOf" srcId="{05537C5A-5BA3-494D-B496-3F01E7CF5FFA}" destId="{52904CEA-5871-407F-B6DA-F5BBAD43DF74}" srcOrd="1" destOrd="0" presId="urn:microsoft.com/office/officeart/2005/8/layout/pyramid3"/>
    <dgm:cxn modelId="{7C18A6D7-DE61-459A-9398-437F1BDDABDF}" type="presOf" srcId="{22F3AC25-8403-4B40-BC2F-97EFB05958BA}" destId="{4447EA79-2542-429F-8F27-773261459B4F}" srcOrd="1" destOrd="0" presId="urn:microsoft.com/office/officeart/2005/8/layout/pyramid3"/>
    <dgm:cxn modelId="{CDB7D913-F3F2-4998-AAAE-60517AA10B92}" type="presOf" srcId="{20BB1224-E686-4178-BCB2-F624A4C95AF0}" destId="{28F2CEF7-0C10-46E3-B104-025FF00FC83D}" srcOrd="0" destOrd="0" presId="urn:microsoft.com/office/officeart/2005/8/layout/pyramid3"/>
    <dgm:cxn modelId="{60A77DD4-99F6-4388-80E1-3AE5654CFFFF}" type="presParOf" srcId="{0DE3B0DE-7A9C-4729-9EBA-D41B850CBA89}" destId="{723A50A0-1408-4DE3-9A26-E8AA3FA0FDB6}" srcOrd="0" destOrd="0" presId="urn:microsoft.com/office/officeart/2005/8/layout/pyramid3"/>
    <dgm:cxn modelId="{E40D4856-F388-4C46-B069-8E77AA533BBE}" type="presParOf" srcId="{723A50A0-1408-4DE3-9A26-E8AA3FA0FDB6}" destId="{0F86BF67-319A-472A-86D3-CCCC8D63845E}" srcOrd="0" destOrd="0" presId="urn:microsoft.com/office/officeart/2005/8/layout/pyramid3"/>
    <dgm:cxn modelId="{52692600-0FFC-4F1A-999D-6287F3D5AA87}" type="presParOf" srcId="{723A50A0-1408-4DE3-9A26-E8AA3FA0FDB6}" destId="{3D688FC7-DA78-4F63-A952-0FF56C2A3C88}" srcOrd="1" destOrd="0" presId="urn:microsoft.com/office/officeart/2005/8/layout/pyramid3"/>
    <dgm:cxn modelId="{E1018A42-02B4-40DA-B875-49C245E24F56}" type="presParOf" srcId="{0DE3B0DE-7A9C-4729-9EBA-D41B850CBA89}" destId="{0A1C0395-9F27-444B-8E47-B394B33E5274}" srcOrd="1" destOrd="0" presId="urn:microsoft.com/office/officeart/2005/8/layout/pyramid3"/>
    <dgm:cxn modelId="{53058B1E-BDD0-4774-8EED-67FA39A7F5A1}" type="presParOf" srcId="{0A1C0395-9F27-444B-8E47-B394B33E5274}" destId="{5D10399D-676B-4252-BF93-3905B628BBEC}" srcOrd="0" destOrd="0" presId="urn:microsoft.com/office/officeart/2005/8/layout/pyramid3"/>
    <dgm:cxn modelId="{73EB72EC-553F-4754-812A-C49216FBFF72}" type="presParOf" srcId="{0A1C0395-9F27-444B-8E47-B394B33E5274}" destId="{AF0FF49C-2964-488C-B1B9-3E731083094B}" srcOrd="1" destOrd="0" presId="urn:microsoft.com/office/officeart/2005/8/layout/pyramid3"/>
    <dgm:cxn modelId="{68E1DD00-7414-44BD-9F5D-E796E7172A52}" type="presParOf" srcId="{0DE3B0DE-7A9C-4729-9EBA-D41B850CBA89}" destId="{5C68ABEB-5259-4A82-BF3D-F3DC111A5148}" srcOrd="2" destOrd="0" presId="urn:microsoft.com/office/officeart/2005/8/layout/pyramid3"/>
    <dgm:cxn modelId="{4264FED3-1795-420D-9B4C-E696B048AF12}" type="presParOf" srcId="{5C68ABEB-5259-4A82-BF3D-F3DC111A5148}" destId="{2AF344C5-617F-441F-B45A-AC3C472ACFFA}" srcOrd="0" destOrd="0" presId="urn:microsoft.com/office/officeart/2005/8/layout/pyramid3"/>
    <dgm:cxn modelId="{D3E6A754-8B3B-4716-80F9-B14E92D93FAE}" type="presParOf" srcId="{5C68ABEB-5259-4A82-BF3D-F3DC111A5148}" destId="{4447EA79-2542-429F-8F27-773261459B4F}" srcOrd="1" destOrd="0" presId="urn:microsoft.com/office/officeart/2005/8/layout/pyramid3"/>
    <dgm:cxn modelId="{E2106BED-35EA-4B98-8CFC-1A3978A479E0}" type="presParOf" srcId="{0DE3B0DE-7A9C-4729-9EBA-D41B850CBA89}" destId="{78FD1BB8-1D2F-4419-969C-AF0A8203490A}" srcOrd="3" destOrd="0" presId="urn:microsoft.com/office/officeart/2005/8/layout/pyramid3"/>
    <dgm:cxn modelId="{E712F24B-6A19-46B2-969C-2C76F220E450}" type="presParOf" srcId="{78FD1BB8-1D2F-4419-969C-AF0A8203490A}" destId="{1D601D7F-FF6B-488C-9851-352CFF999237}" srcOrd="0" destOrd="0" presId="urn:microsoft.com/office/officeart/2005/8/layout/pyramid3"/>
    <dgm:cxn modelId="{0804CCAA-CBF1-4951-828B-221A033B8967}" type="presParOf" srcId="{78FD1BB8-1D2F-4419-969C-AF0A8203490A}" destId="{52904CEA-5871-407F-B6DA-F5BBAD43DF74}" srcOrd="1" destOrd="0" presId="urn:microsoft.com/office/officeart/2005/8/layout/pyramid3"/>
    <dgm:cxn modelId="{A2397995-AF73-434D-BAF2-5487723C5AF2}" type="presParOf" srcId="{0DE3B0DE-7A9C-4729-9EBA-D41B850CBA89}" destId="{C365B839-8824-468C-BCC6-E357F8C06817}" srcOrd="4" destOrd="0" presId="urn:microsoft.com/office/officeart/2005/8/layout/pyramid3"/>
    <dgm:cxn modelId="{37A79D12-8BAC-439A-9617-241D9E7FAA70}" type="presParOf" srcId="{C365B839-8824-468C-BCC6-E357F8C06817}" destId="{28F2CEF7-0C10-46E3-B104-025FF00FC83D}" srcOrd="0" destOrd="0" presId="urn:microsoft.com/office/officeart/2005/8/layout/pyramid3"/>
    <dgm:cxn modelId="{629D6F99-CB40-47CC-B9D4-D6081A84A11A}" type="presParOf" srcId="{C365B839-8824-468C-BCC6-E357F8C06817}" destId="{3D9AF57B-E463-44CE-AC69-C0012BA4D7B9}" srcOrd="1" destOrd="0" presId="urn:microsoft.com/office/officeart/2005/8/layout/pyramid3"/>
    <dgm:cxn modelId="{1CA16A8F-C78D-47E2-8421-A5D3F1F9F85A}" type="presParOf" srcId="{0DE3B0DE-7A9C-4729-9EBA-D41B850CBA89}" destId="{C4A422D3-FA59-4B7D-B9CB-A4E74024F7D3}" srcOrd="5" destOrd="0" presId="urn:microsoft.com/office/officeart/2005/8/layout/pyramid3"/>
    <dgm:cxn modelId="{265B8492-EB3E-4AA4-A751-3FDB8D0F2829}" type="presParOf" srcId="{C4A422D3-FA59-4B7D-B9CB-A4E74024F7D3}" destId="{2594A1D8-69C2-44A0-AA37-366644584A23}" srcOrd="0" destOrd="0" presId="urn:microsoft.com/office/officeart/2005/8/layout/pyramid3"/>
    <dgm:cxn modelId="{874DA848-8B48-43BF-998D-AD14D7683414}" type="presParOf" srcId="{C4A422D3-FA59-4B7D-B9CB-A4E74024F7D3}" destId="{B9AD4A2F-40EF-4DB5-BAD3-12E975F8B9F0}" srcOrd="1" destOrd="0" presId="urn:microsoft.com/office/officeart/2005/8/layout/pyramid3"/>
    <dgm:cxn modelId="{37DA547C-4E4F-4BDC-BCC8-121D10D189FE}" type="presParOf" srcId="{0DE3B0DE-7A9C-4729-9EBA-D41B850CBA89}" destId="{9407CE9A-DF76-4A93-9C5B-92DF4B9A3417}" srcOrd="6" destOrd="0" presId="urn:microsoft.com/office/officeart/2005/8/layout/pyramid3"/>
    <dgm:cxn modelId="{AF9B3001-F8A7-4096-BD94-66999C76ADBA}" type="presParOf" srcId="{9407CE9A-DF76-4A93-9C5B-92DF4B9A3417}" destId="{94238C82-C841-4B66-B2C1-85E2E12D97EB}" srcOrd="0" destOrd="0" presId="urn:microsoft.com/office/officeart/2005/8/layout/pyramid3"/>
    <dgm:cxn modelId="{728864D7-1C30-4BDF-961A-1AB4AB981C68}" type="presParOf" srcId="{9407CE9A-DF76-4A93-9C5B-92DF4B9A3417}" destId="{13B83CBA-E0C2-40E4-9F4A-D23A64197FD4}" srcOrd="1" destOrd="0" presId="urn:microsoft.com/office/officeart/2005/8/layout/pyramid3"/>
    <dgm:cxn modelId="{35A1E1F9-C149-47D6-B62E-03AB3E5C19AB}" type="presParOf" srcId="{0DE3B0DE-7A9C-4729-9EBA-D41B850CBA89}" destId="{8EF539EE-4B12-48A3-A1EA-99A1C14238DA}" srcOrd="7" destOrd="0" presId="urn:microsoft.com/office/officeart/2005/8/layout/pyramid3"/>
    <dgm:cxn modelId="{171E24F0-03B5-4F85-B7A5-3D3751115DF0}" type="presParOf" srcId="{8EF539EE-4B12-48A3-A1EA-99A1C14238DA}" destId="{AA6BD373-741C-44FF-B04D-E455D55B3250}" srcOrd="0" destOrd="0" presId="urn:microsoft.com/office/officeart/2005/8/layout/pyramid3"/>
    <dgm:cxn modelId="{30644E32-E70F-4693-A5BF-7566AAC4DD53}" type="presParOf" srcId="{8EF539EE-4B12-48A3-A1EA-99A1C14238DA}" destId="{132AB71B-8515-4543-AC25-C7F98091D82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6BF67-319A-472A-86D3-CCCC8D63845E}">
      <dsp:nvSpPr>
        <dsp:cNvPr id="0" name=""/>
        <dsp:cNvSpPr/>
      </dsp:nvSpPr>
      <dsp:spPr>
        <a:xfrm rot="10800000">
          <a:off x="0" y="0"/>
          <a:ext cx="7134478" cy="440427"/>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solidFill>
                <a:schemeClr val="bg1"/>
              </a:solidFill>
            </a:rPr>
            <a:t>Mission critical, high number of users, </a:t>
          </a:r>
          <a:r>
            <a:rPr lang="en-US" sz="1400" u="sng" kern="1200" dirty="0" smtClean="0">
              <a:solidFill>
                <a:schemeClr val="bg1"/>
              </a:solidFill>
            </a:rPr>
            <a:t>high revenue</a:t>
          </a:r>
          <a:endParaRPr lang="en-US" sz="1200" u="sng" kern="1200" dirty="0">
            <a:solidFill>
              <a:schemeClr val="bg1"/>
            </a:solidFill>
          </a:endParaRPr>
        </a:p>
      </dsp:txBody>
      <dsp:txXfrm rot="-10800000">
        <a:off x="1248533" y="0"/>
        <a:ext cx="4637410" cy="440427"/>
      </dsp:txXfrm>
    </dsp:sp>
    <dsp:sp modelId="{5D10399D-676B-4252-BF93-3905B628BBEC}">
      <dsp:nvSpPr>
        <dsp:cNvPr id="0" name=""/>
        <dsp:cNvSpPr/>
      </dsp:nvSpPr>
      <dsp:spPr>
        <a:xfrm rot="10800000">
          <a:off x="361264" y="440427"/>
          <a:ext cx="6379541"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Non-mission critical, high number of  users, </a:t>
          </a:r>
          <a:r>
            <a:rPr lang="en-US" sz="1400" u="sng" kern="1200" dirty="0" smtClean="0">
              <a:solidFill>
                <a:schemeClr val="bg1"/>
              </a:solidFill>
            </a:rPr>
            <a:t>high revenue </a:t>
          </a:r>
          <a:endParaRPr lang="en-US" sz="1400" u="sng" kern="1200" dirty="0">
            <a:solidFill>
              <a:schemeClr val="bg1"/>
            </a:solidFill>
          </a:endParaRPr>
        </a:p>
      </dsp:txBody>
      <dsp:txXfrm rot="-10800000">
        <a:off x="1477684" y="440427"/>
        <a:ext cx="4146701" cy="531685"/>
      </dsp:txXfrm>
    </dsp:sp>
    <dsp:sp modelId="{2AF344C5-617F-441F-B45A-AC3C472ACFFA}">
      <dsp:nvSpPr>
        <dsp:cNvPr id="0" name=""/>
        <dsp:cNvSpPr/>
      </dsp:nvSpPr>
      <dsp:spPr>
        <a:xfrm rot="10800000">
          <a:off x="833149" y="972113"/>
          <a:ext cx="5468178"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smtClean="0">
            <a:solidFill>
              <a:schemeClr val="bg1"/>
            </a:solidFill>
          </a:endParaRPr>
        </a:p>
        <a:p>
          <a:pPr lvl="0" algn="ctr">
            <a:spcBef>
              <a:spcPct val="0"/>
            </a:spcBef>
          </a:pPr>
          <a:r>
            <a:rPr lang="en-US" sz="1400" kern="1200" dirty="0" smtClean="0">
              <a:solidFill>
                <a:schemeClr val="bg1"/>
              </a:solidFill>
            </a:rPr>
            <a:t>Mission critical, low number of l users, </a:t>
          </a:r>
          <a:r>
            <a:rPr lang="en-US" sz="1400" u="sng" kern="1200" dirty="0" smtClean="0">
              <a:solidFill>
                <a:schemeClr val="bg1"/>
              </a:solidFill>
            </a:rPr>
            <a:t>low revenue</a:t>
          </a:r>
        </a:p>
        <a:p>
          <a:pPr lvl="0" algn="ctr" defTabSz="622300">
            <a:lnSpc>
              <a:spcPct val="90000"/>
            </a:lnSpc>
            <a:spcBef>
              <a:spcPct val="0"/>
            </a:spcBef>
            <a:spcAft>
              <a:spcPct val="35000"/>
            </a:spcAft>
          </a:pPr>
          <a:endParaRPr lang="en-US" sz="1400" kern="1200" dirty="0">
            <a:solidFill>
              <a:schemeClr val="bg1"/>
            </a:solidFill>
          </a:endParaRPr>
        </a:p>
      </dsp:txBody>
      <dsp:txXfrm rot="-10800000">
        <a:off x="1790081" y="972113"/>
        <a:ext cx="3554315" cy="531685"/>
      </dsp:txXfrm>
    </dsp:sp>
    <dsp:sp modelId="{1D601D7F-FF6B-488C-9851-352CFF999237}">
      <dsp:nvSpPr>
        <dsp:cNvPr id="0" name=""/>
        <dsp:cNvSpPr/>
      </dsp:nvSpPr>
      <dsp:spPr>
        <a:xfrm rot="10800000">
          <a:off x="1288831" y="1503798"/>
          <a:ext cx="4556815"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smtClean="0">
            <a:solidFill>
              <a:schemeClr val="bg1"/>
            </a:solidFill>
          </a:endParaRPr>
        </a:p>
        <a:p>
          <a:pPr lvl="0" algn="ctr">
            <a:spcBef>
              <a:spcPct val="0"/>
            </a:spcBef>
          </a:pPr>
          <a:r>
            <a:rPr lang="en-US" sz="1400" kern="1200" dirty="0" smtClean="0">
              <a:solidFill>
                <a:schemeClr val="bg1"/>
              </a:solidFill>
            </a:rPr>
            <a:t>Non-mission critical, low number of  users, </a:t>
          </a:r>
          <a:r>
            <a:rPr lang="en-US" sz="1400" u="sng" kern="1200" dirty="0" smtClean="0">
              <a:solidFill>
                <a:schemeClr val="bg1"/>
              </a:solidFill>
            </a:rPr>
            <a:t>low revenue </a:t>
          </a:r>
        </a:p>
        <a:p>
          <a:pPr lvl="0" algn="ctr" defTabSz="622300">
            <a:lnSpc>
              <a:spcPct val="90000"/>
            </a:lnSpc>
            <a:spcBef>
              <a:spcPct val="0"/>
            </a:spcBef>
            <a:spcAft>
              <a:spcPct val="35000"/>
            </a:spcAft>
          </a:pPr>
          <a:endParaRPr lang="en-US" sz="2000" kern="1200" dirty="0">
            <a:solidFill>
              <a:schemeClr val="bg1"/>
            </a:solidFill>
          </a:endParaRPr>
        </a:p>
      </dsp:txBody>
      <dsp:txXfrm rot="-10800000">
        <a:off x="2086274" y="1503798"/>
        <a:ext cx="2961929" cy="531685"/>
      </dsp:txXfrm>
    </dsp:sp>
    <dsp:sp modelId="{28F2CEF7-0C10-46E3-B104-025FF00FC83D}">
      <dsp:nvSpPr>
        <dsp:cNvPr id="0" name=""/>
        <dsp:cNvSpPr/>
      </dsp:nvSpPr>
      <dsp:spPr>
        <a:xfrm rot="10800000">
          <a:off x="1744512" y="2035484"/>
          <a:ext cx="3645452"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Mission critical, high number of users</a:t>
          </a:r>
          <a:endParaRPr lang="en-US" sz="1400" kern="1200" dirty="0">
            <a:solidFill>
              <a:schemeClr val="bg1"/>
            </a:solidFill>
          </a:endParaRPr>
        </a:p>
      </dsp:txBody>
      <dsp:txXfrm rot="-10800000">
        <a:off x="2382467" y="2035484"/>
        <a:ext cx="2369543" cy="531685"/>
      </dsp:txXfrm>
    </dsp:sp>
    <dsp:sp modelId="{2594A1D8-69C2-44A0-AA37-366644584A23}">
      <dsp:nvSpPr>
        <dsp:cNvPr id="0" name=""/>
        <dsp:cNvSpPr/>
      </dsp:nvSpPr>
      <dsp:spPr>
        <a:xfrm rot="10800000">
          <a:off x="2200194" y="2567170"/>
          <a:ext cx="2734089"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smtClean="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smtClean="0">
              <a:solidFill>
                <a:schemeClr val="bg1"/>
              </a:solidFill>
            </a:rPr>
            <a:t>Non-mission critical, high number of users</a:t>
          </a:r>
        </a:p>
        <a:p>
          <a:pPr lvl="0" algn="ctr" defTabSz="622300">
            <a:lnSpc>
              <a:spcPct val="90000"/>
            </a:lnSpc>
            <a:spcBef>
              <a:spcPct val="0"/>
            </a:spcBef>
            <a:spcAft>
              <a:spcPct val="35000"/>
            </a:spcAft>
          </a:pPr>
          <a:endParaRPr lang="en-US" sz="2400" kern="1200" dirty="0">
            <a:solidFill>
              <a:schemeClr val="bg1"/>
            </a:solidFill>
          </a:endParaRPr>
        </a:p>
      </dsp:txBody>
      <dsp:txXfrm rot="-10800000">
        <a:off x="2678660" y="2567170"/>
        <a:ext cx="1777157" cy="531685"/>
      </dsp:txXfrm>
    </dsp:sp>
    <dsp:sp modelId="{94238C82-C841-4B66-B2C1-85E2E12D97EB}">
      <dsp:nvSpPr>
        <dsp:cNvPr id="0" name=""/>
        <dsp:cNvSpPr/>
      </dsp:nvSpPr>
      <dsp:spPr>
        <a:xfrm rot="10800000">
          <a:off x="2655875" y="3098856"/>
          <a:ext cx="1822726"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dirty="0" smtClean="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smtClean="0">
              <a:solidFill>
                <a:schemeClr val="bg1"/>
              </a:solidFill>
            </a:rPr>
            <a:t>Mission critical, low number of users</a:t>
          </a:r>
        </a:p>
        <a:p>
          <a:pPr lvl="0" algn="ctr" defTabSz="622300">
            <a:lnSpc>
              <a:spcPct val="90000"/>
            </a:lnSpc>
            <a:spcBef>
              <a:spcPct val="0"/>
            </a:spcBef>
            <a:spcAft>
              <a:spcPct val="35000"/>
            </a:spcAft>
          </a:pPr>
          <a:endParaRPr lang="en-US" sz="1100" kern="1200" dirty="0">
            <a:solidFill>
              <a:schemeClr val="bg1"/>
            </a:solidFill>
          </a:endParaRPr>
        </a:p>
      </dsp:txBody>
      <dsp:txXfrm rot="-10800000">
        <a:off x="2974853" y="3098856"/>
        <a:ext cx="1184771" cy="531685"/>
      </dsp:txXfrm>
    </dsp:sp>
    <dsp:sp modelId="{AA6BD373-741C-44FF-B04D-E455D55B3250}">
      <dsp:nvSpPr>
        <dsp:cNvPr id="0" name=""/>
        <dsp:cNvSpPr/>
      </dsp:nvSpPr>
      <dsp:spPr>
        <a:xfrm rot="10800000">
          <a:off x="3111557" y="3630542"/>
          <a:ext cx="911363"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lvl="0" algn="ctr" defTabSz="311150">
            <a:lnSpc>
              <a:spcPct val="90000"/>
            </a:lnSpc>
            <a:spcBef>
              <a:spcPct val="0"/>
            </a:spcBef>
            <a:spcAft>
              <a:spcPct val="35000"/>
            </a:spcAft>
          </a:pPr>
          <a:r>
            <a:rPr lang="en-US" sz="700" kern="1200" dirty="0" smtClean="0">
              <a:solidFill>
                <a:schemeClr val="bg1"/>
              </a:solidFill>
            </a:rPr>
            <a:t>Non-mission critical</a:t>
          </a:r>
        </a:p>
        <a:p>
          <a:pPr lvl="0" algn="ctr" defTabSz="311150">
            <a:lnSpc>
              <a:spcPct val="90000"/>
            </a:lnSpc>
            <a:spcBef>
              <a:spcPct val="0"/>
            </a:spcBef>
            <a:spcAft>
              <a:spcPct val="35000"/>
            </a:spcAft>
          </a:pPr>
          <a:r>
            <a:rPr lang="en-US" sz="700" kern="1200" dirty="0" smtClean="0">
              <a:solidFill>
                <a:schemeClr val="bg1"/>
              </a:solidFill>
            </a:rPr>
            <a:t>low number</a:t>
          </a:r>
        </a:p>
        <a:p>
          <a:pPr lvl="0" algn="ctr" defTabSz="311150">
            <a:lnSpc>
              <a:spcPct val="90000"/>
            </a:lnSpc>
            <a:spcBef>
              <a:spcPct val="0"/>
            </a:spcBef>
            <a:spcAft>
              <a:spcPct val="35000"/>
            </a:spcAft>
          </a:pPr>
          <a:r>
            <a:rPr lang="en-US" sz="700" kern="1200" dirty="0" smtClean="0">
              <a:solidFill>
                <a:schemeClr val="bg1"/>
              </a:solidFill>
            </a:rPr>
            <a:t> of users</a:t>
          </a:r>
          <a:endParaRPr lang="en-US" sz="700" kern="1200" dirty="0">
            <a:solidFill>
              <a:schemeClr val="bg1"/>
            </a:solidFill>
          </a:endParaRPr>
        </a:p>
      </dsp:txBody>
      <dsp:txXfrm rot="-10800000">
        <a:off x="3111557" y="3630542"/>
        <a:ext cx="911363" cy="5316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F3BD5D9-C1C1-4E8E-95C7-E82735A06DFF}" type="datetimeFigureOut">
              <a:rPr lang="en-US" smtClean="0"/>
              <a:t>4/28/2015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27ADBFD-1070-49F4-A3B9-9DEF555ACC24}" type="slidenum">
              <a:rPr lang="en-US" smtClean="0"/>
              <a:t>‹#›</a:t>
            </a:fld>
            <a:endParaRPr lang="en-US" dirty="0"/>
          </a:p>
        </p:txBody>
      </p:sp>
    </p:spTree>
    <p:extLst>
      <p:ext uri="{BB962C8B-B14F-4D97-AF65-F5344CB8AC3E}">
        <p14:creationId xmlns:p14="http://schemas.microsoft.com/office/powerpoint/2010/main" val="402735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3884414" y="8830659"/>
            <a:ext cx="2972098" cy="4642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3" tIns="45216" rIns="90433" bIns="45216"/>
          <a:lstStyle>
            <a:lvl1pPr algn="ctr" eaLnBrk="0" hangingPunct="0">
              <a:lnSpc>
                <a:spcPct val="80000"/>
              </a:lnSpc>
              <a:buClr>
                <a:schemeClr val="bg1"/>
              </a:buClr>
              <a:defRPr sz="900">
                <a:solidFill>
                  <a:schemeClr val="tx1"/>
                </a:solidFill>
                <a:latin typeface="Arial" charset="0"/>
              </a:defRPr>
            </a:lvl1pPr>
            <a:lvl2pPr marL="709443" indent="-272863" algn="ctr" eaLnBrk="0" hangingPunct="0">
              <a:lnSpc>
                <a:spcPct val="80000"/>
              </a:lnSpc>
              <a:buClr>
                <a:schemeClr val="bg1"/>
              </a:buClr>
              <a:defRPr sz="900">
                <a:solidFill>
                  <a:schemeClr val="tx1"/>
                </a:solidFill>
                <a:latin typeface="Arial" charset="0"/>
              </a:defRPr>
            </a:lvl2pPr>
            <a:lvl3pPr marL="1091451" indent="-218290" algn="ctr" eaLnBrk="0" hangingPunct="0">
              <a:lnSpc>
                <a:spcPct val="80000"/>
              </a:lnSpc>
              <a:buClr>
                <a:schemeClr val="bg1"/>
              </a:buClr>
              <a:defRPr sz="900">
                <a:solidFill>
                  <a:schemeClr val="tx1"/>
                </a:solidFill>
                <a:latin typeface="Arial" charset="0"/>
              </a:defRPr>
            </a:lvl3pPr>
            <a:lvl4pPr marL="1528031" indent="-218290" algn="ctr" eaLnBrk="0" hangingPunct="0">
              <a:lnSpc>
                <a:spcPct val="80000"/>
              </a:lnSpc>
              <a:buClr>
                <a:schemeClr val="bg1"/>
              </a:buClr>
              <a:defRPr sz="900">
                <a:solidFill>
                  <a:schemeClr val="tx1"/>
                </a:solidFill>
                <a:latin typeface="Arial" charset="0"/>
              </a:defRPr>
            </a:lvl4pPr>
            <a:lvl5pPr marL="1964611" indent="-218290" algn="ctr" eaLnBrk="0" hangingPunct="0">
              <a:lnSpc>
                <a:spcPct val="80000"/>
              </a:lnSpc>
              <a:buClr>
                <a:schemeClr val="bg1"/>
              </a:buClr>
              <a:defRPr sz="900">
                <a:solidFill>
                  <a:schemeClr val="tx1"/>
                </a:solidFill>
                <a:latin typeface="Arial" charset="0"/>
              </a:defRPr>
            </a:lvl5pPr>
            <a:lvl6pPr marL="2401192" indent="-218290" algn="ctr" eaLnBrk="0" fontAlgn="base" hangingPunct="0">
              <a:lnSpc>
                <a:spcPct val="80000"/>
              </a:lnSpc>
              <a:spcBef>
                <a:spcPct val="0"/>
              </a:spcBef>
              <a:spcAft>
                <a:spcPct val="0"/>
              </a:spcAft>
              <a:buClr>
                <a:schemeClr val="bg1"/>
              </a:buClr>
              <a:defRPr sz="900">
                <a:solidFill>
                  <a:schemeClr val="tx1"/>
                </a:solidFill>
                <a:latin typeface="Arial" charset="0"/>
              </a:defRPr>
            </a:lvl6pPr>
            <a:lvl7pPr marL="2837772" indent="-218290" algn="ctr" eaLnBrk="0" fontAlgn="base" hangingPunct="0">
              <a:lnSpc>
                <a:spcPct val="80000"/>
              </a:lnSpc>
              <a:spcBef>
                <a:spcPct val="0"/>
              </a:spcBef>
              <a:spcAft>
                <a:spcPct val="0"/>
              </a:spcAft>
              <a:buClr>
                <a:schemeClr val="bg1"/>
              </a:buClr>
              <a:defRPr sz="900">
                <a:solidFill>
                  <a:schemeClr val="tx1"/>
                </a:solidFill>
                <a:latin typeface="Arial" charset="0"/>
              </a:defRPr>
            </a:lvl7pPr>
            <a:lvl8pPr marL="3274352" indent="-218290" algn="ctr" eaLnBrk="0" fontAlgn="base" hangingPunct="0">
              <a:lnSpc>
                <a:spcPct val="80000"/>
              </a:lnSpc>
              <a:spcBef>
                <a:spcPct val="0"/>
              </a:spcBef>
              <a:spcAft>
                <a:spcPct val="0"/>
              </a:spcAft>
              <a:buClr>
                <a:schemeClr val="bg1"/>
              </a:buClr>
              <a:defRPr sz="900">
                <a:solidFill>
                  <a:schemeClr val="tx1"/>
                </a:solidFill>
                <a:latin typeface="Arial" charset="0"/>
              </a:defRPr>
            </a:lvl8pPr>
            <a:lvl9pPr marL="3710932" indent="-218290" algn="ctr" eaLnBrk="0" fontAlgn="base" hangingPunct="0">
              <a:lnSpc>
                <a:spcPct val="80000"/>
              </a:lnSpc>
              <a:spcBef>
                <a:spcPct val="0"/>
              </a:spcBef>
              <a:spcAft>
                <a:spcPct val="0"/>
              </a:spcAft>
              <a:buClr>
                <a:schemeClr val="bg1"/>
              </a:buClr>
              <a:defRPr sz="900">
                <a:solidFill>
                  <a:schemeClr val="tx1"/>
                </a:solidFill>
                <a:latin typeface="Arial" charset="0"/>
              </a:defRPr>
            </a:lvl9pPr>
          </a:lstStyle>
          <a:p>
            <a:fld id="{2762CABB-0401-4B87-A28A-41314E0A4825}" type="slidenum">
              <a:rPr lang="en-US"/>
              <a:pPr/>
              <a:t>1</a:t>
            </a:fld>
            <a:endParaRPr lang="en-US" dirty="0"/>
          </a:p>
        </p:txBody>
      </p:sp>
      <p:sp>
        <p:nvSpPr>
          <p:cNvPr id="19459" name="Rectangle 2"/>
          <p:cNvSpPr>
            <a:spLocks noGrp="1" noRot="1" noChangeAspect="1" noChangeArrowheads="1" noTextEdit="1"/>
          </p:cNvSpPr>
          <p:nvPr>
            <p:ph type="sldImg"/>
          </p:nvPr>
        </p:nvSpPr>
        <p:spPr>
          <a:xfrm>
            <a:off x="1109663" y="698500"/>
            <a:ext cx="4648200" cy="3487738"/>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4065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also settlements in higher </a:t>
            </a:r>
            <a:r>
              <a:rPr lang="en-US" baseline="0" dirty="0" err="1" smtClean="0"/>
              <a:t>ed</a:t>
            </a:r>
            <a:r>
              <a:rPr lang="en-US" baseline="0" dirty="0" smtClean="0"/>
              <a:t> and other government entities.</a:t>
            </a:r>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10</a:t>
            </a:fld>
            <a:endParaRPr lang="en-US" dirty="0"/>
          </a:p>
        </p:txBody>
      </p:sp>
    </p:spTree>
    <p:extLst>
      <p:ext uri="{BB962C8B-B14F-4D97-AF65-F5344CB8AC3E}">
        <p14:creationId xmlns:p14="http://schemas.microsoft.com/office/powerpoint/2010/main" val="340416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11</a:t>
            </a:fld>
            <a:endParaRPr lang="en-US" dirty="0"/>
          </a:p>
        </p:txBody>
      </p:sp>
    </p:spTree>
    <p:extLst>
      <p:ext uri="{BB962C8B-B14F-4D97-AF65-F5344CB8AC3E}">
        <p14:creationId xmlns:p14="http://schemas.microsoft.com/office/powerpoint/2010/main" val="376700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12</a:t>
            </a:fld>
            <a:endParaRPr lang="en-US" dirty="0"/>
          </a:p>
        </p:txBody>
      </p:sp>
    </p:spTree>
    <p:extLst>
      <p:ext uri="{BB962C8B-B14F-4D97-AF65-F5344CB8AC3E}">
        <p14:creationId xmlns:p14="http://schemas.microsoft.com/office/powerpoint/2010/main" val="30424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1"/>
            <a:ext cx="3169810" cy="479733"/>
          </a:xfrm>
          <a:prstGeom prst="rect">
            <a:avLst/>
          </a:prstGeom>
          <a:ln/>
        </p:spPr>
        <p:txBody>
          <a:bodyPr lIns="94692" tIns="47346" rIns="94692" bIns="47346"/>
          <a:lstStyle/>
          <a:p>
            <a:fld id="{3D84CE41-C900-4E87-8651-8C9CB3F97C2E}" type="slidenum">
              <a:rPr lang="en-US"/>
              <a:pPr/>
              <a:t>13</a:t>
            </a:fld>
            <a:endParaRPr lang="en-US" dirty="0"/>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2262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14</a:t>
            </a:fld>
            <a:endParaRPr lang="en-US" dirty="0"/>
          </a:p>
        </p:txBody>
      </p:sp>
    </p:spTree>
    <p:extLst>
      <p:ext uri="{BB962C8B-B14F-4D97-AF65-F5344CB8AC3E}">
        <p14:creationId xmlns:p14="http://schemas.microsoft.com/office/powerpoint/2010/main" val="152159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15</a:t>
            </a:fld>
            <a:endParaRPr lang="en-US" dirty="0"/>
          </a:p>
        </p:txBody>
      </p:sp>
    </p:spTree>
    <p:extLst>
      <p:ext uri="{BB962C8B-B14F-4D97-AF65-F5344CB8AC3E}">
        <p14:creationId xmlns:p14="http://schemas.microsoft.com/office/powerpoint/2010/main" val="326048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16</a:t>
            </a:fld>
            <a:endParaRPr lang="en-US" dirty="0"/>
          </a:p>
        </p:txBody>
      </p:sp>
    </p:spTree>
    <p:extLst>
      <p:ext uri="{BB962C8B-B14F-4D97-AF65-F5344CB8AC3E}">
        <p14:creationId xmlns:p14="http://schemas.microsoft.com/office/powerpoint/2010/main" val="86576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17</a:t>
            </a:fld>
            <a:endParaRPr lang="en-US" dirty="0"/>
          </a:p>
        </p:txBody>
      </p:sp>
    </p:spTree>
    <p:extLst>
      <p:ext uri="{BB962C8B-B14F-4D97-AF65-F5344CB8AC3E}">
        <p14:creationId xmlns:p14="http://schemas.microsoft.com/office/powerpoint/2010/main" val="214859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18</a:t>
            </a:fld>
            <a:endParaRPr lang="en-US" dirty="0"/>
          </a:p>
        </p:txBody>
      </p:sp>
    </p:spTree>
    <p:extLst>
      <p:ext uri="{BB962C8B-B14F-4D97-AF65-F5344CB8AC3E}">
        <p14:creationId xmlns:p14="http://schemas.microsoft.com/office/powerpoint/2010/main" val="262366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19</a:t>
            </a:fld>
            <a:endParaRPr lang="en-US" dirty="0"/>
          </a:p>
        </p:txBody>
      </p:sp>
    </p:spTree>
    <p:extLst>
      <p:ext uri="{BB962C8B-B14F-4D97-AF65-F5344CB8AC3E}">
        <p14:creationId xmlns:p14="http://schemas.microsoft.com/office/powerpoint/2010/main" val="13138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ja-JP" sz="1100" b="1" dirty="0">
                <a:ea typeface="ＭＳ Ｐゴシック" pitchFamily="-111" charset="-128"/>
              </a:rPr>
              <a:t>Accessibility is about all of Us</a:t>
            </a:r>
          </a:p>
          <a:p>
            <a:pPr>
              <a:lnSpc>
                <a:spcPct val="80000"/>
              </a:lnSpc>
            </a:pPr>
            <a:r>
              <a:rPr lang="en-US" altLang="ja-JP" sz="1100" dirty="0">
                <a:ea typeface="ＭＳ Ｐゴシック" pitchFamily="-111" charset="-128"/>
              </a:rPr>
              <a:t>To get an idea of the size of the disabled population, consider that there are over six billion people in the world. Approximately one billion of those people have some type of disability. </a:t>
            </a:r>
          </a:p>
          <a:p>
            <a:pPr>
              <a:lnSpc>
                <a:spcPct val="80000"/>
              </a:lnSpc>
            </a:pPr>
            <a:r>
              <a:rPr lang="en-US" altLang="ja-JP" sz="1100" dirty="0">
                <a:ea typeface="ＭＳ Ｐゴシック" pitchFamily="-111" charset="-128"/>
              </a:rPr>
              <a:t>But accessibility</a:t>
            </a:r>
            <a:r>
              <a:rPr lang="en-US" sz="1100" dirty="0">
                <a:ea typeface="ＭＳ Ｐゴシック" pitchFamily="-111" charset="-128"/>
              </a:rPr>
              <a:t> is not confined to what we know as physical disabilities. From our perspective, accessibility means providing access to information technology for all, regardless of age or ability. </a:t>
            </a:r>
          </a:p>
          <a:p>
            <a:pPr>
              <a:lnSpc>
                <a:spcPct val="80000"/>
              </a:lnSpc>
            </a:pPr>
            <a:endParaRPr lang="en-US" sz="1100" dirty="0">
              <a:ea typeface="ＭＳ Ｐゴシック" pitchFamily="-111" charset="-128"/>
            </a:endParaRPr>
          </a:p>
          <a:p>
            <a:pPr>
              <a:lnSpc>
                <a:spcPct val="80000"/>
              </a:lnSpc>
            </a:pPr>
            <a:r>
              <a:rPr lang="en-US" sz="1100" dirty="0">
                <a:ea typeface="ＭＳ Ｐゴシック" pitchFamily="-111" charset="-128"/>
              </a:rPr>
              <a:t>Consider the</a:t>
            </a:r>
            <a:r>
              <a:rPr lang="en-US" altLang="ja-JP" sz="1100" dirty="0">
                <a:ea typeface="ＭＳ Ｐゴシック" pitchFamily="-111" charset="-128"/>
              </a:rPr>
              <a:t> relationship of aging to physical ability. A number of conditions, such as diminished hearing or a lessened ability to see color, are associated with the aging process. </a:t>
            </a:r>
            <a:r>
              <a:rPr lang="en-US" sz="1100" dirty="0">
                <a:ea typeface="ＭＳ Ｐゴシック" pitchFamily="-111" charset="-128"/>
              </a:rPr>
              <a:t>Technologies designed to assist people with low vision and hearing impairments can a competitive advantage to organizations with older customers or an aging workforce. </a:t>
            </a:r>
            <a:endParaRPr lang="en-US" sz="1100" dirty="0">
              <a:ea typeface="SimSun" pitchFamily="2" charset="-122"/>
            </a:endParaRPr>
          </a:p>
          <a:p>
            <a:pPr>
              <a:lnSpc>
                <a:spcPct val="80000"/>
              </a:lnSpc>
            </a:pPr>
            <a:endParaRPr lang="en-US" sz="1100" dirty="0">
              <a:ea typeface="ＭＳ Ｐゴシック" pitchFamily="-111" charset="-128"/>
            </a:endParaRPr>
          </a:p>
          <a:p>
            <a:pPr>
              <a:lnSpc>
                <a:spcPct val="80000"/>
              </a:lnSpc>
            </a:pPr>
            <a:r>
              <a:rPr lang="en-US" sz="1100" dirty="0">
                <a:ea typeface="ＭＳ Ｐゴシック" pitchFamily="-111" charset="-128"/>
              </a:rPr>
              <a:t>Nonnative speakers with partial fluency can benefit from seeing captions in real time, as a person speaks. Speech-to-text technology can give a competitive advantage to organizations with audiences whose preferred language differs from the spoken language. Serving people who are not native speakers can open new markets or expand existing market share.</a:t>
            </a:r>
          </a:p>
          <a:p>
            <a:pPr>
              <a:lnSpc>
                <a:spcPct val="80000"/>
              </a:lnSpc>
            </a:pPr>
            <a:endParaRPr lang="en-US" sz="1100" dirty="0">
              <a:ea typeface="ＭＳ Ｐゴシック" pitchFamily="-111" charset="-128"/>
            </a:endParaRPr>
          </a:p>
          <a:p>
            <a:pPr>
              <a:lnSpc>
                <a:spcPct val="80000"/>
              </a:lnSpc>
            </a:pPr>
            <a:r>
              <a:rPr lang="en-US" sz="1100" dirty="0">
                <a:ea typeface="ＭＳ Ｐゴシック" pitchFamily="-111" charset="-128"/>
              </a:rPr>
              <a:t>Consider also that people with no diminished physical capacity are often in situations where they cannot easily hear or see. “Situational disabilities” are conditions that temporarily restrict a person. As an example, people working on an aircraft carrier cannot hear because of the noise. Similarly, people can have restricted movement from a common condition such as carpal tunnel syndrome. For that matter, when you are driving, you are temporarily visually impaired; you need to keep your eyes on the road, and you can’t easily look at a visual display. </a:t>
            </a:r>
          </a:p>
          <a:p>
            <a:pPr>
              <a:lnSpc>
                <a:spcPct val="80000"/>
              </a:lnSpc>
            </a:pPr>
            <a:endParaRPr lang="en-US" altLang="ja-JP" sz="1100" dirty="0">
              <a:ea typeface="ＭＳ Ｐゴシック" pitchFamily="-111" charset="-128"/>
            </a:endParaRPr>
          </a:p>
          <a:p>
            <a:pPr>
              <a:lnSpc>
                <a:spcPct val="80000"/>
              </a:lnSpc>
            </a:pPr>
            <a:r>
              <a:rPr lang="en-US" sz="1100" dirty="0">
                <a:ea typeface="ＭＳ Ｐゴシック" pitchFamily="-111" charset="-128"/>
              </a:rPr>
              <a:t>Accessibility is important because it benefits all users. Accessibility is about all of us.</a:t>
            </a:r>
          </a:p>
          <a:p>
            <a:pPr>
              <a:lnSpc>
                <a:spcPct val="80000"/>
              </a:lnSpc>
            </a:pPr>
            <a:endParaRPr lang="en-US" altLang="ja-JP" sz="1100" dirty="0">
              <a:ea typeface="ＭＳ Ｐゴシック" pitchFamily="-111" charset="-128"/>
            </a:endParaRPr>
          </a:p>
          <a:p>
            <a:pPr>
              <a:lnSpc>
                <a:spcPct val="80000"/>
              </a:lnSpc>
            </a:pPr>
            <a:endParaRPr lang="en-US" sz="1100" dirty="0">
              <a:ea typeface="ＭＳ Ｐゴシック" pitchFamily="-111" charset="-128"/>
            </a:endParaRPr>
          </a:p>
        </p:txBody>
      </p:sp>
    </p:spTree>
    <p:extLst>
      <p:ext uri="{BB962C8B-B14F-4D97-AF65-F5344CB8AC3E}">
        <p14:creationId xmlns:p14="http://schemas.microsoft.com/office/powerpoint/2010/main" val="44039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20</a:t>
            </a:fld>
            <a:endParaRPr lang="en-US" dirty="0"/>
          </a:p>
        </p:txBody>
      </p:sp>
    </p:spTree>
    <p:extLst>
      <p:ext uri="{BB962C8B-B14F-4D97-AF65-F5344CB8AC3E}">
        <p14:creationId xmlns:p14="http://schemas.microsoft.com/office/powerpoint/2010/main" val="208865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21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908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8DC2C5B2-8F1E-4375-900F-DCD5A3A5B386}" type="slidenum">
              <a:rPr lang="en-US"/>
              <a:pPr/>
              <a:t>22</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094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23</a:t>
            </a:fld>
            <a:endParaRPr lang="en-US" dirty="0"/>
          </a:p>
        </p:txBody>
      </p:sp>
    </p:spTree>
    <p:extLst>
      <p:ext uri="{BB962C8B-B14F-4D97-AF65-F5344CB8AC3E}">
        <p14:creationId xmlns:p14="http://schemas.microsoft.com/office/powerpoint/2010/main" val="358702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24</a:t>
            </a:fld>
            <a:endParaRPr lang="en-US" dirty="0"/>
          </a:p>
        </p:txBody>
      </p:sp>
    </p:spTree>
    <p:extLst>
      <p:ext uri="{BB962C8B-B14F-4D97-AF65-F5344CB8AC3E}">
        <p14:creationId xmlns:p14="http://schemas.microsoft.com/office/powerpoint/2010/main" val="4113174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235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26</a:t>
            </a:fld>
            <a:endParaRPr lang="en-US" dirty="0"/>
          </a:p>
        </p:txBody>
      </p:sp>
    </p:spTree>
    <p:extLst>
      <p:ext uri="{BB962C8B-B14F-4D97-AF65-F5344CB8AC3E}">
        <p14:creationId xmlns:p14="http://schemas.microsoft.com/office/powerpoint/2010/main" val="95515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27</a:t>
            </a:fld>
            <a:endParaRPr lang="en-US" dirty="0"/>
          </a:p>
        </p:txBody>
      </p:sp>
    </p:spTree>
    <p:extLst>
      <p:ext uri="{BB962C8B-B14F-4D97-AF65-F5344CB8AC3E}">
        <p14:creationId xmlns:p14="http://schemas.microsoft.com/office/powerpoint/2010/main" val="1337642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28</a:t>
            </a:fld>
            <a:endParaRPr lang="en-US" dirty="0"/>
          </a:p>
        </p:txBody>
      </p:sp>
    </p:spTree>
    <p:extLst>
      <p:ext uri="{BB962C8B-B14F-4D97-AF65-F5344CB8AC3E}">
        <p14:creationId xmlns:p14="http://schemas.microsoft.com/office/powerpoint/2010/main" val="728228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29</a:t>
            </a:fld>
            <a:endParaRPr lang="en-US" dirty="0"/>
          </a:p>
        </p:txBody>
      </p:sp>
    </p:spTree>
    <p:extLst>
      <p:ext uri="{BB962C8B-B14F-4D97-AF65-F5344CB8AC3E}">
        <p14:creationId xmlns:p14="http://schemas.microsoft.com/office/powerpoint/2010/main" val="112058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45486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126C594E-C037-4D75-914D-C1C066ED5DE5}" type="slidenum">
              <a:rPr lang="en-US"/>
              <a:pPr/>
              <a:t>30</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4618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31</a:t>
            </a:fld>
            <a:endParaRPr lang="en-US" dirty="0"/>
          </a:p>
        </p:txBody>
      </p:sp>
    </p:spTree>
    <p:extLst>
      <p:ext uri="{BB962C8B-B14F-4D97-AF65-F5344CB8AC3E}">
        <p14:creationId xmlns:p14="http://schemas.microsoft.com/office/powerpoint/2010/main" val="460218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32</a:t>
            </a:fld>
            <a:endParaRPr lang="en-US" dirty="0"/>
          </a:p>
        </p:txBody>
      </p:sp>
    </p:spTree>
    <p:extLst>
      <p:ext uri="{BB962C8B-B14F-4D97-AF65-F5344CB8AC3E}">
        <p14:creationId xmlns:p14="http://schemas.microsoft.com/office/powerpoint/2010/main" val="2702700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33</a:t>
            </a:fld>
            <a:endParaRPr lang="en-US" dirty="0"/>
          </a:p>
        </p:txBody>
      </p:sp>
    </p:spTree>
    <p:extLst>
      <p:ext uri="{BB962C8B-B14F-4D97-AF65-F5344CB8AC3E}">
        <p14:creationId xmlns:p14="http://schemas.microsoft.com/office/powerpoint/2010/main" val="3058846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34</a:t>
            </a:fld>
            <a:endParaRPr lang="en-US" dirty="0"/>
          </a:p>
        </p:txBody>
      </p:sp>
    </p:spTree>
    <p:extLst>
      <p:ext uri="{BB962C8B-B14F-4D97-AF65-F5344CB8AC3E}">
        <p14:creationId xmlns:p14="http://schemas.microsoft.com/office/powerpoint/2010/main" val="2854829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35</a:t>
            </a:fld>
            <a:endParaRPr lang="en-US" dirty="0"/>
          </a:p>
        </p:txBody>
      </p:sp>
    </p:spTree>
    <p:extLst>
      <p:ext uri="{BB962C8B-B14F-4D97-AF65-F5344CB8AC3E}">
        <p14:creationId xmlns:p14="http://schemas.microsoft.com/office/powerpoint/2010/main" val="324730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36</a:t>
            </a:fld>
            <a:endParaRPr lang="en-US" dirty="0"/>
          </a:p>
        </p:txBody>
      </p:sp>
    </p:spTree>
    <p:extLst>
      <p:ext uri="{BB962C8B-B14F-4D97-AF65-F5344CB8AC3E}">
        <p14:creationId xmlns:p14="http://schemas.microsoft.com/office/powerpoint/2010/main" val="1611597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37</a:t>
            </a:fld>
            <a:endParaRPr lang="en-US" dirty="0"/>
          </a:p>
        </p:txBody>
      </p:sp>
    </p:spTree>
    <p:extLst>
      <p:ext uri="{BB962C8B-B14F-4D97-AF65-F5344CB8AC3E}">
        <p14:creationId xmlns:p14="http://schemas.microsoft.com/office/powerpoint/2010/main" val="3361023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38</a:t>
            </a:fld>
            <a:endParaRPr lang="en-US"/>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7582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8DC2C5B2-8F1E-4375-900F-DCD5A3A5B386}" type="slidenum">
              <a:rPr lang="en-US"/>
              <a:pPr/>
              <a:t>39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Plan Strategically</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Obtain initiative support of organization executive team </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Develop long term organization goals </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Integrate into or develop processes to ensure consistency over time</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Select appropriate IT technologies / suppliers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Effectively manage the IT accessibility exception process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Maintain flexibility to adapt to criteria changes (508 refresh, WCAG 2.0, </a:t>
            </a:r>
            <a:r>
              <a:rPr lang="en-US" sz="1200" b="0" i="0" u="none" strike="noStrike" kern="1200" baseline="0" dirty="0" err="1" smtClean="0">
                <a:solidFill>
                  <a:schemeClr val="tx1"/>
                </a:solidFill>
                <a:effectLst/>
                <a:latin typeface="Times New Roman" pitchFamily="18" charset="0"/>
                <a:ea typeface="+mn-ea"/>
                <a:cs typeface="+mn-cs"/>
              </a:rPr>
              <a:t>etc</a:t>
            </a:r>
            <a:r>
              <a:rPr lang="en-US" sz="1200" b="0" i="0" u="none" strike="noStrike" kern="1200" baseline="0" dirty="0" smtClean="0">
                <a:solidFill>
                  <a:schemeClr val="tx1"/>
                </a:solidFill>
                <a:effectLst/>
                <a:latin typeface="Times New Roman" pitchFamily="18" charset="0"/>
                <a:ea typeface="+mn-ea"/>
                <a:cs typeface="+mn-cs"/>
              </a:rPr>
              <a:t>) </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Charter a workgroup with representation from key areas of the organization</a:t>
            </a:r>
          </a:p>
          <a:p>
            <a:pPr marL="171450" indent="-171450" rtl="0" eaLnBrk="1" fontAlgn="base" latinLnBrk="0" hangingPunct="1">
              <a:buFont typeface="Arial" pitchFamily="34" charset="0"/>
              <a:buChar char="•"/>
            </a:pPr>
            <a:endParaRPr lang="en-US" sz="1200" b="0" i="0" u="none" strike="noStrike" kern="1200" dirty="0" smtClean="0">
              <a:solidFill>
                <a:schemeClr val="tx1"/>
              </a:solidFill>
              <a:effectLst/>
              <a:latin typeface="Times New Roman" pitchFamily="18" charset="0"/>
              <a:ea typeface="+mn-ea"/>
              <a:cs typeface="+mn-cs"/>
            </a:endParaRPr>
          </a:p>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Automate for productivity and quality</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 Provide developers tools to facilitate and remediate accessibility compliance</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 Integrate accessibility into content management systems / processes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 Utilize standardized accessible templates (CSS, </a:t>
            </a:r>
            <a:r>
              <a:rPr lang="en-US" sz="1200" b="0" i="0" u="none" strike="noStrike" kern="1200" baseline="0" dirty="0" err="1" smtClean="0">
                <a:solidFill>
                  <a:schemeClr val="tx1"/>
                </a:solidFill>
                <a:effectLst/>
                <a:latin typeface="Times New Roman" pitchFamily="18" charset="0"/>
                <a:ea typeface="+mn-ea"/>
                <a:cs typeface="+mn-cs"/>
              </a:rPr>
              <a:t>etc</a:t>
            </a:r>
            <a:r>
              <a:rPr lang="en-US" sz="1200" b="0" i="0" u="none" strike="noStrike" kern="1200" baseline="0" dirty="0" smtClean="0">
                <a:solidFill>
                  <a:schemeClr val="tx1"/>
                </a:solidFill>
                <a:effectLst/>
                <a:latin typeface="Times New Roman" pitchFamily="18" charset="0"/>
                <a:ea typeface="+mn-ea"/>
                <a:cs typeface="+mn-cs"/>
              </a:rPr>
              <a:t>)</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 Ensure browser neutral accessibility</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 Utilize enterprise level scan tools for issue identification / resolution</a:t>
            </a:r>
          </a:p>
          <a:p>
            <a:pPr marL="171450" indent="-171450" rtl="0" eaLnBrk="1" fontAlgn="base" latinLnBrk="0" hangingPunct="1">
              <a:buFont typeface="Arial" pitchFamily="34" charset="0"/>
              <a:buChar char="•"/>
            </a:pPr>
            <a:endParaRPr lang="en-US" sz="1200" b="0" i="0" u="none" strike="noStrike" kern="1200" dirty="0" smtClean="0">
              <a:solidFill>
                <a:schemeClr val="tx1"/>
              </a:solidFill>
              <a:effectLst/>
              <a:latin typeface="Times New Roman" pitchFamily="18" charset="0"/>
              <a:ea typeface="+mn-ea"/>
              <a:cs typeface="+mn-cs"/>
            </a:endParaRPr>
          </a:p>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Validate thoroughly, early, and often</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Internally developed pages and applications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Externally hosted services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Published documents / information</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VPAT analysis and testing of supplier solutions </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Corrective actions process management / tools</a:t>
            </a:r>
          </a:p>
          <a:p>
            <a:pPr marL="171450" indent="-171450" rtl="0" eaLnBrk="1" fontAlgn="base" latinLnBrk="0" hangingPunct="1">
              <a:buFont typeface="Arial" pitchFamily="34" charset="0"/>
              <a:buChar char="•"/>
            </a:pPr>
            <a:endParaRPr lang="en-US" sz="1200" b="0" i="0" u="none" strike="noStrike" kern="1200" dirty="0" smtClean="0">
              <a:solidFill>
                <a:schemeClr val="tx1"/>
              </a:solidFill>
              <a:effectLst/>
              <a:latin typeface="Times New Roman" pitchFamily="18" charset="0"/>
              <a:ea typeface="+mn-ea"/>
              <a:cs typeface="+mn-cs"/>
            </a:endParaRPr>
          </a:p>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Grow awareness  and provide education / training</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Evangelize accessibility throughout organization / IT  supplier community</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Build / maintain organization’s  technical capacity with SME’s </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Identify skill gaps, and resolve via and training staffing plans</a:t>
            </a:r>
          </a:p>
          <a:p>
            <a:pPr marL="171450" indent="-171450" rtl="0" eaLnBrk="1" fontAlgn="base" latinLnBrk="0" hangingPunct="1">
              <a:buFont typeface="Arial" pitchFamily="34" charset="0"/>
              <a:buChar char="•"/>
            </a:pPr>
            <a:endParaRPr lang="en-US" sz="1200" b="0" i="0" u="none" strike="noStrike" kern="1200" dirty="0" smtClean="0">
              <a:solidFill>
                <a:schemeClr val="tx1"/>
              </a:solidFill>
              <a:effectLst/>
              <a:latin typeface="Times New Roman" pitchFamily="18" charset="0"/>
              <a:ea typeface="+mn-ea"/>
              <a:cs typeface="+mn-cs"/>
            </a:endParaRPr>
          </a:p>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Measure and track progress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Develop goal appropriate metrics, and reporting tools / methods</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Communicate and utilize results to drive initiative trajectory</a:t>
            </a:r>
            <a:endParaRPr lang="en-US" sz="1200" b="0" i="0" u="none" strike="noStrike" kern="1200" dirty="0" smtClean="0">
              <a:solidFill>
                <a:schemeClr val="tx1"/>
              </a:solidFill>
              <a:effectLst/>
              <a:latin typeface="Times New Roman" pitchFamily="18" charset="0"/>
              <a:ea typeface="+mn-ea"/>
              <a:cs typeface="+mn-cs"/>
            </a:endParaRPr>
          </a:p>
          <a:p>
            <a:pPr marL="171450" indent="-171450" rtl="0" eaLnBrk="1" fontAlgn="base" latinLnBrk="0" hangingPunct="1">
              <a:buFont typeface="Arial" pitchFamily="34" charset="0"/>
              <a:buChar char="•"/>
            </a:pPr>
            <a:r>
              <a:rPr lang="en-US" sz="1200" b="0" i="0" u="none" strike="noStrike" kern="1200" baseline="0" dirty="0" smtClean="0">
                <a:solidFill>
                  <a:schemeClr val="tx1"/>
                </a:solidFill>
                <a:effectLst/>
                <a:latin typeface="Times New Roman" pitchFamily="18" charset="0"/>
                <a:ea typeface="+mn-ea"/>
                <a:cs typeface="+mn-cs"/>
              </a:rPr>
              <a:t>Maintain processes and results for “audit readiness” posture</a:t>
            </a:r>
            <a:endParaRPr lang="en-US" sz="1200" b="0" i="0" u="none" strike="noStrike" kern="1200" dirty="0" smtClean="0">
              <a:solidFill>
                <a:schemeClr val="tx1"/>
              </a:solidFill>
              <a:effectLst/>
              <a:latin typeface="Times New Roman" pitchFamily="18" charset="0"/>
              <a:ea typeface="+mn-ea"/>
              <a:cs typeface="+mn-cs"/>
            </a:endParaRPr>
          </a:p>
          <a:p>
            <a:pPr marL="171450" indent="-171450">
              <a:buFont typeface="Arial" pitchFamily="34" charset="0"/>
              <a:buChar char="•"/>
            </a:pPr>
            <a:endParaRPr lang="en-US" dirty="0"/>
          </a:p>
        </p:txBody>
      </p:sp>
    </p:spTree>
    <p:extLst>
      <p:ext uri="{BB962C8B-B14F-4D97-AF65-F5344CB8AC3E}">
        <p14:creationId xmlns:p14="http://schemas.microsoft.com/office/powerpoint/2010/main" val="283381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xfrm>
            <a:off x="4145280" y="912114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a:solidFill>
                  <a:schemeClr val="tx1"/>
                </a:solidFill>
                <a:latin typeface="Arial" charset="0"/>
                <a:ea typeface="ＭＳ Ｐゴシック" pitchFamily="-111" charset="-128"/>
              </a:defRPr>
            </a:lvl1pPr>
            <a:lvl2pPr marL="785372" indent="-302066">
              <a:defRPr>
                <a:solidFill>
                  <a:schemeClr val="tx1"/>
                </a:solidFill>
                <a:latin typeface="Arial" charset="0"/>
                <a:ea typeface="ＭＳ Ｐゴシック" pitchFamily="-111" charset="-128"/>
              </a:defRPr>
            </a:lvl2pPr>
            <a:lvl3pPr marL="1208265" indent="-241653">
              <a:defRPr>
                <a:solidFill>
                  <a:schemeClr val="tx1"/>
                </a:solidFill>
                <a:latin typeface="Arial" charset="0"/>
                <a:ea typeface="ＭＳ Ｐゴシック" pitchFamily="-111" charset="-128"/>
              </a:defRPr>
            </a:lvl3pPr>
            <a:lvl4pPr marL="1691571" indent="-241653">
              <a:defRPr>
                <a:solidFill>
                  <a:schemeClr val="tx1"/>
                </a:solidFill>
                <a:latin typeface="Arial" charset="0"/>
                <a:ea typeface="ＭＳ Ｐゴシック" pitchFamily="-111" charset="-128"/>
              </a:defRPr>
            </a:lvl4pPr>
            <a:lvl5pPr marL="2174878" indent="-241653">
              <a:defRPr>
                <a:solidFill>
                  <a:schemeClr val="tx1"/>
                </a:solidFill>
                <a:latin typeface="Arial" charset="0"/>
                <a:ea typeface="ＭＳ Ｐゴシック" pitchFamily="-111"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111"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111"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111"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111" charset="-128"/>
              </a:defRPr>
            </a:lvl9pPr>
          </a:lstStyle>
          <a:p>
            <a:fld id="{A81A7060-688A-415E-9C80-CE8FA53203EE}" type="slidenum">
              <a:rPr lang="en-US" smtClean="0"/>
              <a:pPr/>
              <a:t>4</a:t>
            </a:fld>
            <a:endParaRPr lang="en-US" dirty="0"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731520" y="4560570"/>
            <a:ext cx="585216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charset="0"/>
              <a:ea typeface="ＭＳ Ｐゴシック" pitchFamily="-111" charset="-128"/>
              <a:sym typeface="Lucida Grande" charset="0"/>
            </a:endParaRPr>
          </a:p>
        </p:txBody>
      </p:sp>
    </p:spTree>
    <p:extLst>
      <p:ext uri="{BB962C8B-B14F-4D97-AF65-F5344CB8AC3E}">
        <p14:creationId xmlns:p14="http://schemas.microsoft.com/office/powerpoint/2010/main" val="3964839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8DC2C5B2-8F1E-4375-900F-DCD5A3A5B386}" type="slidenum">
              <a:rPr lang="en-US"/>
              <a:pPr/>
              <a:t>40</a:t>
            </a:fld>
            <a:endParaRPr lang="en-US"/>
          </a:p>
        </p:txBody>
      </p:sp>
      <p:sp>
        <p:nvSpPr>
          <p:cNvPr id="139266" name="Rectangle 2"/>
          <p:cNvSpPr>
            <a:spLocks noGrp="1" noRot="1" noChangeAspect="1" noChangeArrowheads="1" noTextEdit="1"/>
          </p:cNvSpPr>
          <p:nvPr>
            <p:ph type="sldImg"/>
          </p:nvPr>
        </p:nvSpPr>
        <p:spPr>
          <a:xfrm>
            <a:off x="1262063" y="720725"/>
            <a:ext cx="4802187" cy="3602038"/>
          </a:xfrm>
          <a:ln/>
        </p:spPr>
      </p:sp>
      <p:sp>
        <p:nvSpPr>
          <p:cNvPr id="1392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rgbClr val="000000"/>
                </a:solidFill>
                <a:latin typeface="NeutrafaceSlabText-Light"/>
              </a:rPr>
              <a:t>A tool to plan, organize, and guide the journey</a:t>
            </a:r>
            <a:endParaRPr lang="en-US" sz="1200" dirty="0" smtClean="0"/>
          </a:p>
          <a:p>
            <a:pPr rtl="0" eaLnBrk="1" fontAlgn="base" latinLnBrk="0" hangingPunct="1"/>
            <a:endParaRPr lang="en-US" sz="1200" b="0" i="0" u="none" strike="noStrike" kern="1200" baseline="0" dirty="0" smtClean="0">
              <a:solidFill>
                <a:schemeClr val="tx1"/>
              </a:solidFill>
              <a:effectLst/>
              <a:latin typeface="Times New Roman" pitchFamily="18" charset="0"/>
              <a:ea typeface="+mn-ea"/>
              <a:cs typeface="+mn-cs"/>
            </a:endParaRPr>
          </a:p>
          <a:p>
            <a:pPr marL="228600" indent="-228600" rtl="0" eaLnBrk="1" fontAlgn="base" latinLnBrk="0" hangingPunct="1">
              <a:buFont typeface="+mj-lt"/>
              <a:buAutoNum type="arabicPeriod"/>
            </a:pPr>
            <a:r>
              <a:rPr lang="en-US" sz="1200" b="0" i="0" u="none" strike="noStrike" kern="1200" baseline="0" dirty="0" smtClean="0">
                <a:solidFill>
                  <a:schemeClr val="tx1"/>
                </a:solidFill>
                <a:effectLst/>
                <a:latin typeface="Times New Roman" pitchFamily="18" charset="0"/>
                <a:ea typeface="+mn-ea"/>
                <a:cs typeface="+mn-cs"/>
              </a:rPr>
              <a:t>Plan Strategically</a:t>
            </a:r>
            <a:endParaRPr lang="en-US" sz="1200" b="0" i="0" u="none" strike="noStrike" kern="1200" dirty="0" smtClean="0">
              <a:solidFill>
                <a:schemeClr val="tx1"/>
              </a:solidFill>
              <a:effectLst/>
              <a:latin typeface="Times New Roman" pitchFamily="18" charset="0"/>
              <a:ea typeface="+mn-ea"/>
              <a:cs typeface="+mn-cs"/>
            </a:endParaRPr>
          </a:p>
          <a:p>
            <a:pPr marL="228600" indent="-228600" rtl="0" eaLnBrk="1" fontAlgn="base" latinLnBrk="0" hangingPunct="1">
              <a:buFont typeface="+mj-lt"/>
              <a:buAutoNum type="arabicPeriod"/>
            </a:pPr>
            <a:r>
              <a:rPr lang="en-US" sz="1200" b="0" i="0" u="none" strike="noStrike" kern="1200" baseline="0" dirty="0" smtClean="0">
                <a:solidFill>
                  <a:schemeClr val="tx1"/>
                </a:solidFill>
                <a:effectLst/>
                <a:latin typeface="Times New Roman" pitchFamily="18" charset="0"/>
                <a:ea typeface="+mn-ea"/>
                <a:cs typeface="+mn-cs"/>
              </a:rPr>
              <a:t>Automate for productivity and quality</a:t>
            </a:r>
            <a:endParaRPr lang="en-US" sz="1200" b="0" i="0" u="none" strike="noStrike" kern="1200" dirty="0" smtClean="0">
              <a:solidFill>
                <a:schemeClr val="tx1"/>
              </a:solidFill>
              <a:effectLst/>
              <a:latin typeface="Times New Roman" pitchFamily="18" charset="0"/>
              <a:ea typeface="+mn-ea"/>
              <a:cs typeface="+mn-cs"/>
            </a:endParaRPr>
          </a:p>
          <a:p>
            <a:pPr marL="228600" indent="-228600" rtl="0" eaLnBrk="1" fontAlgn="base" latinLnBrk="0" hangingPunct="1">
              <a:buFont typeface="+mj-lt"/>
              <a:buAutoNum type="arabicPeriod"/>
            </a:pPr>
            <a:r>
              <a:rPr lang="en-US" sz="1200" b="0" i="0" u="none" strike="noStrike" kern="1200" baseline="0" dirty="0" smtClean="0">
                <a:solidFill>
                  <a:schemeClr val="tx1"/>
                </a:solidFill>
                <a:effectLst/>
                <a:latin typeface="Times New Roman" pitchFamily="18" charset="0"/>
                <a:ea typeface="+mn-ea"/>
                <a:cs typeface="+mn-cs"/>
              </a:rPr>
              <a:t>Validate thoroughly, early, and often</a:t>
            </a:r>
            <a:endParaRPr lang="en-US" sz="1200" b="0" i="0" u="none" strike="noStrike" kern="1200" dirty="0" smtClean="0">
              <a:solidFill>
                <a:schemeClr val="tx1"/>
              </a:solidFill>
              <a:effectLst/>
              <a:latin typeface="Times New Roman" pitchFamily="18" charset="0"/>
              <a:ea typeface="+mn-ea"/>
              <a:cs typeface="+mn-cs"/>
            </a:endParaRPr>
          </a:p>
          <a:p>
            <a:pPr marL="228600" indent="-228600" rtl="0" eaLnBrk="1" fontAlgn="base" latinLnBrk="0" hangingPunct="1">
              <a:buFont typeface="+mj-lt"/>
              <a:buAutoNum type="arabicPeriod"/>
            </a:pPr>
            <a:r>
              <a:rPr lang="en-US" sz="1200" b="0" i="0" u="none" strike="noStrike" kern="1200" baseline="0" dirty="0" smtClean="0">
                <a:solidFill>
                  <a:schemeClr val="tx1"/>
                </a:solidFill>
                <a:effectLst/>
                <a:latin typeface="Times New Roman" pitchFamily="18" charset="0"/>
                <a:ea typeface="+mn-ea"/>
                <a:cs typeface="+mn-cs"/>
              </a:rPr>
              <a:t>Grow awareness  and provide education / training</a:t>
            </a:r>
            <a:endParaRPr lang="en-US" sz="1200" b="0" i="0" u="none" strike="noStrike" kern="1200" dirty="0" smtClean="0">
              <a:solidFill>
                <a:schemeClr val="tx1"/>
              </a:solidFill>
              <a:effectLst/>
              <a:latin typeface="Times New Roman" pitchFamily="18" charset="0"/>
              <a:ea typeface="+mn-ea"/>
              <a:cs typeface="+mn-cs"/>
            </a:endParaRPr>
          </a:p>
          <a:p>
            <a:pPr marL="228600" indent="-228600" rtl="0" eaLnBrk="1" fontAlgn="base" latinLnBrk="0" hangingPunct="1">
              <a:buFont typeface="+mj-lt"/>
              <a:buAutoNum type="arabicPeriod"/>
            </a:pPr>
            <a:r>
              <a:rPr lang="en-US" sz="1200" b="0" i="0" u="none" strike="noStrike" kern="1200" baseline="0" dirty="0" smtClean="0">
                <a:solidFill>
                  <a:schemeClr val="tx1"/>
                </a:solidFill>
                <a:effectLst/>
                <a:latin typeface="Times New Roman" pitchFamily="18" charset="0"/>
                <a:ea typeface="+mn-ea"/>
                <a:cs typeface="+mn-cs"/>
              </a:rPr>
              <a:t>Measure and track progress</a:t>
            </a:r>
          </a:p>
          <a:p>
            <a:pPr rtl="0" eaLnBrk="1" fontAlgn="base" latinLnBrk="0" hangingPunct="1"/>
            <a:endParaRPr lang="en-US" sz="1200" b="0" i="0" u="none" strike="noStrike" kern="1200" baseline="0" dirty="0" smtClean="0">
              <a:solidFill>
                <a:schemeClr val="tx1"/>
              </a:solidFill>
              <a:effectLst/>
              <a:latin typeface="Times New Roman" pitchFamily="18" charset="0"/>
              <a:ea typeface="+mn-ea"/>
              <a:cs typeface="+mn-cs"/>
            </a:endParaRPr>
          </a:p>
          <a:p>
            <a:pPr rtl="0" eaLnBrk="1" fontAlgn="base" latinLnBrk="0" hangingPunct="1"/>
            <a:r>
              <a:rPr lang="en-US" sz="1200" b="0" i="0" u="none" strike="noStrike" kern="1200" baseline="0" dirty="0" smtClean="0">
                <a:solidFill>
                  <a:schemeClr val="tx1"/>
                </a:solidFill>
                <a:effectLst/>
                <a:latin typeface="Times New Roman" pitchFamily="18" charset="0"/>
                <a:ea typeface="+mn-ea"/>
                <a:cs typeface="+mn-cs"/>
              </a:rPr>
              <a:t>Elements of “Plan Strategically” Framework” component</a:t>
            </a:r>
          </a:p>
          <a:p>
            <a:pPr lvl="0" algn="l" eaLnBrk="1" hangingPunct="1">
              <a:lnSpc>
                <a:spcPct val="100000"/>
              </a:lnSpc>
              <a:spcBef>
                <a:spcPts val="200"/>
              </a:spcBef>
              <a:buClrTx/>
              <a:buFontTx/>
              <a:buChar char="•"/>
              <a:defRPr/>
            </a:pPr>
            <a:r>
              <a:rPr lang="en-US" sz="1200" dirty="0" smtClean="0">
                <a:solidFill>
                  <a:schemeClr val="bg1"/>
                </a:solidFill>
              </a:rPr>
              <a:t>Obtain initiative support of organization executive team </a:t>
            </a:r>
          </a:p>
          <a:p>
            <a:pPr lvl="0" algn="l" eaLnBrk="1" hangingPunct="1">
              <a:lnSpc>
                <a:spcPct val="100000"/>
              </a:lnSpc>
              <a:spcBef>
                <a:spcPts val="200"/>
              </a:spcBef>
              <a:buClrTx/>
              <a:buFontTx/>
              <a:buChar char="•"/>
            </a:pPr>
            <a:r>
              <a:rPr lang="en-US" sz="1200" dirty="0" smtClean="0">
                <a:solidFill>
                  <a:schemeClr val="bg1"/>
                </a:solidFill>
              </a:rPr>
              <a:t> Develop long term organization goals </a:t>
            </a:r>
          </a:p>
          <a:p>
            <a:pPr lvl="0" algn="l" eaLnBrk="1" hangingPunct="1">
              <a:lnSpc>
                <a:spcPct val="100000"/>
              </a:lnSpc>
              <a:spcBef>
                <a:spcPts val="200"/>
              </a:spcBef>
              <a:buClrTx/>
              <a:buFontTx/>
              <a:buChar char="•"/>
            </a:pPr>
            <a:r>
              <a:rPr lang="en-US" sz="1200" dirty="0" smtClean="0">
                <a:solidFill>
                  <a:schemeClr val="bg1"/>
                </a:solidFill>
              </a:rPr>
              <a:t> Integrate into or develop processes to ensure consistency over time</a:t>
            </a:r>
          </a:p>
          <a:p>
            <a:pPr lvl="0" algn="l" eaLnBrk="1" hangingPunct="1">
              <a:lnSpc>
                <a:spcPct val="100000"/>
              </a:lnSpc>
              <a:spcBef>
                <a:spcPts val="200"/>
              </a:spcBef>
              <a:buClrTx/>
              <a:buFontTx/>
              <a:buChar char="•"/>
            </a:pPr>
            <a:r>
              <a:rPr lang="en-US" sz="1200" dirty="0" smtClean="0">
                <a:solidFill>
                  <a:schemeClr val="bg1"/>
                </a:solidFill>
              </a:rPr>
              <a:t> Select appropriate IT technologies / suppliers</a:t>
            </a:r>
          </a:p>
          <a:p>
            <a:pPr lvl="0" algn="l" eaLnBrk="1" hangingPunct="1">
              <a:lnSpc>
                <a:spcPct val="100000"/>
              </a:lnSpc>
              <a:spcBef>
                <a:spcPts val="200"/>
              </a:spcBef>
              <a:buClrTx/>
              <a:buFontTx/>
              <a:buChar char="•"/>
              <a:defRPr/>
            </a:pPr>
            <a:r>
              <a:rPr lang="en-US" sz="1200" dirty="0" smtClean="0">
                <a:solidFill>
                  <a:schemeClr val="bg1"/>
                </a:solidFill>
              </a:rPr>
              <a:t> Effectively manage the IT accessibility exception process</a:t>
            </a:r>
          </a:p>
          <a:p>
            <a:pPr lvl="0" algn="l" eaLnBrk="1" hangingPunct="1">
              <a:lnSpc>
                <a:spcPct val="100000"/>
              </a:lnSpc>
              <a:spcBef>
                <a:spcPts val="200"/>
              </a:spcBef>
              <a:buClrTx/>
              <a:buFontTx/>
              <a:buChar char="•"/>
              <a:defRPr/>
            </a:pPr>
            <a:r>
              <a:rPr lang="en-US" sz="1200" dirty="0" smtClean="0">
                <a:solidFill>
                  <a:schemeClr val="bg1"/>
                </a:solidFill>
              </a:rPr>
              <a:t> Maintain flexibility to adapt to criteria changes (508 refresh, WCAG 2.0, </a:t>
            </a:r>
            <a:r>
              <a:rPr lang="en-US" sz="1200" dirty="0" err="1" smtClean="0">
                <a:solidFill>
                  <a:schemeClr val="bg1"/>
                </a:solidFill>
              </a:rPr>
              <a:t>etc</a:t>
            </a:r>
            <a:r>
              <a:rPr lang="en-US" sz="1200" dirty="0" smtClean="0">
                <a:solidFill>
                  <a:schemeClr val="bg1"/>
                </a:solidFill>
              </a:rPr>
              <a:t>) </a:t>
            </a:r>
          </a:p>
          <a:p>
            <a:pPr lvl="0" algn="l" eaLnBrk="1" hangingPunct="1">
              <a:lnSpc>
                <a:spcPct val="100000"/>
              </a:lnSpc>
              <a:spcBef>
                <a:spcPts val="200"/>
              </a:spcBef>
              <a:buClrTx/>
              <a:buFontTx/>
              <a:buChar char="•"/>
              <a:defRPr/>
            </a:pPr>
            <a:r>
              <a:rPr lang="en-US" sz="1200" dirty="0" smtClean="0">
                <a:solidFill>
                  <a:schemeClr val="bg1"/>
                </a:solidFill>
              </a:rPr>
              <a:t> Charter a workgroup with representation from key areas of the organization</a:t>
            </a:r>
          </a:p>
          <a:p>
            <a:pPr rtl="0" eaLnBrk="1" fontAlgn="base" latinLnBrk="0" hangingPunct="1"/>
            <a:endParaRPr lang="en-US" sz="1200" b="0" i="0" u="none" strike="noStrike" kern="1200" dirty="0" smtClean="0">
              <a:solidFill>
                <a:schemeClr val="tx1"/>
              </a:solidFill>
              <a:effectLst/>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4104609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8DC2C5B2-8F1E-4375-900F-DCD5A3A5B386}" type="slidenum">
              <a:rPr lang="en-US"/>
              <a:pPr/>
              <a:t>41</a:t>
            </a:fld>
            <a:endParaRPr lang="en-US"/>
          </a:p>
        </p:txBody>
      </p:sp>
      <p:sp>
        <p:nvSpPr>
          <p:cNvPr id="139266" name="Rectangle 2"/>
          <p:cNvSpPr>
            <a:spLocks noGrp="1" noRot="1" noChangeAspect="1" noChangeArrowheads="1" noTextEdit="1"/>
          </p:cNvSpPr>
          <p:nvPr>
            <p:ph type="sldImg"/>
          </p:nvPr>
        </p:nvSpPr>
        <p:spPr>
          <a:xfrm>
            <a:off x="1262063" y="720725"/>
            <a:ext cx="4802187" cy="3602038"/>
          </a:xfrm>
          <a:ln/>
        </p:spPr>
      </p:sp>
      <p:sp>
        <p:nvSpPr>
          <p:cNvPr id="1392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NeutrafaceSlabText-Light"/>
              </a:rPr>
              <a:t>Creation of action plans, project plans, work breakdown structures, etc.</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solidFill>
                <a:srgbClr val="000000"/>
              </a:solidFill>
              <a:latin typeface="NeutrafaceSlabText-Ligh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rgbClr val="000000"/>
                </a:solidFill>
                <a:latin typeface="NeutrafaceSlabText-Light"/>
              </a:rPr>
              <a:t>Extends to action plan development and work breakdown structures</a:t>
            </a:r>
            <a:endParaRPr lang="en-US" sz="1200"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Plan strategically</a:t>
            </a:r>
            <a:r>
              <a:rPr lang="en-US" baseline="0" dirty="0" smtClean="0"/>
              <a:t> line item:</a:t>
            </a:r>
            <a:r>
              <a:rPr lang="en-US" sz="1200" dirty="0" smtClean="0">
                <a:solidFill>
                  <a:schemeClr val="bg1"/>
                </a:solidFill>
              </a:rPr>
              <a:t> Integrate into develop processes to ensure consistency over time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bg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1"/>
                </a:solidFill>
              </a:rPr>
              <a:t>Work items associated with the line item that can</a:t>
            </a:r>
            <a:r>
              <a:rPr lang="en-US" sz="1200" baseline="0" dirty="0" smtClean="0">
                <a:solidFill>
                  <a:schemeClr val="bg1"/>
                </a:solidFill>
              </a:rPr>
              <a:t> be prioritized and planned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solidFill>
                <a:schemeClr val="bg1"/>
              </a:solidFill>
            </a:endParaRP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Review and modify as needed current process(s) for accessibility integration</a:t>
            </a: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Determine appropriate processes and process tools for IT Accessibility</a:t>
            </a: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Analyze process(s) effectiveness. Are they being followed?</a:t>
            </a: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Integrate accessibility criteria and the exception process into development phases</a:t>
            </a: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Develop guidelines for integrating Accessibility development  /  test  into project schedules </a:t>
            </a:r>
          </a:p>
          <a:p>
            <a:pPr marL="171450" indent="-171450" rtl="0" eaLnBrk="1" fontAlgn="ctr" latinLnBrk="0" hangingPunct="1">
              <a:buFont typeface="Arial" pitchFamily="34" charset="0"/>
              <a:buChar char="•"/>
            </a:pPr>
            <a:r>
              <a:rPr lang="en-US" sz="1200" b="0" i="0" u="none" strike="noStrike" kern="1200" dirty="0" smtClean="0">
                <a:solidFill>
                  <a:schemeClr val="tx1"/>
                </a:solidFill>
                <a:effectLst/>
                <a:latin typeface="Times New Roman" pitchFamily="18" charset="0"/>
                <a:ea typeface="+mn-ea"/>
                <a:cs typeface="+mn-cs"/>
              </a:rPr>
              <a:t>Develop work sizing guidelines for development and test planning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bg1"/>
              </a:solidFill>
            </a:endParaRPr>
          </a:p>
          <a:p>
            <a:r>
              <a:rPr lang="en-US" baseline="0" dirty="0" smtClean="0"/>
              <a:t> </a:t>
            </a:r>
          </a:p>
          <a:p>
            <a:endParaRPr lang="en-US" dirty="0"/>
          </a:p>
        </p:txBody>
      </p:sp>
    </p:spTree>
    <p:extLst>
      <p:ext uri="{BB962C8B-B14F-4D97-AF65-F5344CB8AC3E}">
        <p14:creationId xmlns:p14="http://schemas.microsoft.com/office/powerpoint/2010/main" val="2657636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42</a:t>
            </a:fld>
            <a:endParaRPr lang="en-US"/>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2453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ACB947D4-6A9A-43A3-8C45-E252FAF117A8}" type="slidenum">
              <a:rPr lang="en-US"/>
              <a:pPr/>
              <a:t>43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marL="0" indent="0">
              <a:buNone/>
            </a:pPr>
            <a:r>
              <a:rPr lang="en-US" b="1" dirty="0" smtClean="0"/>
              <a:t>Priority classification hierarchy* example</a:t>
            </a:r>
          </a:p>
          <a:p>
            <a:pPr marL="739775" lvl="1" indent="-342900">
              <a:buFont typeface="+mj-lt"/>
              <a:buAutoNum type="arabicPeriod"/>
            </a:pPr>
            <a:r>
              <a:rPr lang="en-US" dirty="0" smtClean="0"/>
              <a:t>Externally facing, mission critical, high number of external users </a:t>
            </a:r>
          </a:p>
          <a:p>
            <a:pPr marL="739775" lvl="1" indent="-342900">
              <a:buFont typeface="+mj-lt"/>
              <a:buAutoNum type="arabicPeriod"/>
            </a:pPr>
            <a:r>
              <a:rPr lang="en-US" dirty="0" smtClean="0"/>
              <a:t>Externally facing, non-mission critical, high number of external users</a:t>
            </a:r>
          </a:p>
          <a:p>
            <a:pPr marL="739775" lvl="1" indent="-342900">
              <a:buFont typeface="+mj-lt"/>
              <a:buAutoNum type="arabicPeriod"/>
            </a:pPr>
            <a:r>
              <a:rPr lang="en-US" dirty="0" smtClean="0"/>
              <a:t>Externally facing, mission critical, low number of external users</a:t>
            </a:r>
          </a:p>
          <a:p>
            <a:pPr marL="739775" lvl="1" indent="-342900">
              <a:buFont typeface="+mj-lt"/>
              <a:buAutoNum type="arabicPeriod"/>
            </a:pPr>
            <a:r>
              <a:rPr lang="en-US" dirty="0" smtClean="0"/>
              <a:t>Externally facing, non-mission critical, low number of external users</a:t>
            </a:r>
          </a:p>
          <a:p>
            <a:pPr marL="739775" lvl="1" indent="-342900">
              <a:buFont typeface="+mj-lt"/>
              <a:buAutoNum type="arabicPeriod"/>
            </a:pPr>
            <a:r>
              <a:rPr lang="en-US" dirty="0" smtClean="0"/>
              <a:t>Internal use, mission critical, high number of users</a:t>
            </a:r>
          </a:p>
          <a:p>
            <a:pPr marL="739775" lvl="1" indent="-342900">
              <a:buFont typeface="+mj-lt"/>
              <a:buAutoNum type="arabicPeriod"/>
            </a:pPr>
            <a:r>
              <a:rPr lang="en-US" dirty="0" smtClean="0"/>
              <a:t>Internal use, non-mission critical, high number of users</a:t>
            </a:r>
          </a:p>
          <a:p>
            <a:pPr marL="739775" lvl="1" indent="-342900">
              <a:buFont typeface="+mj-lt"/>
              <a:buAutoNum type="arabicPeriod"/>
            </a:pPr>
            <a:r>
              <a:rPr lang="en-US" dirty="0" smtClean="0"/>
              <a:t>Internal use, mission critical, low number of users</a:t>
            </a:r>
          </a:p>
          <a:p>
            <a:pPr marL="739775" lvl="1" indent="-342900">
              <a:buFont typeface="+mj-lt"/>
              <a:buAutoNum type="arabicPeriod"/>
            </a:pPr>
            <a:r>
              <a:rPr lang="en-US" dirty="0" smtClean="0"/>
              <a:t>Internal use, non-mission critical, low number of users</a:t>
            </a:r>
          </a:p>
          <a:p>
            <a:endParaRPr lang="en-US" dirty="0" smtClean="0"/>
          </a:p>
        </p:txBody>
      </p:sp>
    </p:spTree>
    <p:extLst>
      <p:ext uri="{BB962C8B-B14F-4D97-AF65-F5344CB8AC3E}">
        <p14:creationId xmlns:p14="http://schemas.microsoft.com/office/powerpoint/2010/main" val="505205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46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405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11" charset="-128"/>
            </a:endParaRPr>
          </a:p>
        </p:txBody>
      </p:sp>
    </p:spTree>
    <p:extLst>
      <p:ext uri="{BB962C8B-B14F-4D97-AF65-F5344CB8AC3E}">
        <p14:creationId xmlns:p14="http://schemas.microsoft.com/office/powerpoint/2010/main" val="114699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6</a:t>
            </a:fld>
            <a:endParaRPr lang="en-US" dirty="0"/>
          </a:p>
        </p:txBody>
      </p:sp>
    </p:spTree>
    <p:extLst>
      <p:ext uri="{BB962C8B-B14F-4D97-AF65-F5344CB8AC3E}">
        <p14:creationId xmlns:p14="http://schemas.microsoft.com/office/powerpoint/2010/main" val="260994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753" y="8830312"/>
            <a:ext cx="2971697" cy="464503"/>
          </a:xfrm>
          <a:prstGeom prst="rect">
            <a:avLst/>
          </a:prstGeom>
          <a:ln/>
        </p:spPr>
        <p:txBody>
          <a:bodyPr lIns="90433" tIns="45216" rIns="90433" bIns="45216"/>
          <a:lstStyle/>
          <a:p>
            <a:fld id="{3D84CE41-C900-4E87-8651-8C9CB3F97C2E}" type="slidenum">
              <a:rPr lang="en-US"/>
              <a:pPr/>
              <a:t>7</a:t>
            </a:fld>
            <a:endParaRPr lang="en-US" dirty="0"/>
          </a:p>
        </p:txBody>
      </p:sp>
      <p:sp>
        <p:nvSpPr>
          <p:cNvPr id="137218" name="Rectangle 2"/>
          <p:cNvSpPr>
            <a:spLocks noGrp="1" noRot="1" noChangeAspect="1" noChangeArrowheads="1" noTextEdit="1"/>
          </p:cNvSpPr>
          <p:nvPr>
            <p:ph type="sldImg"/>
          </p:nvPr>
        </p:nvSpPr>
        <p:spPr>
          <a:xfrm>
            <a:off x="1109663" y="698500"/>
            <a:ext cx="4648200" cy="34877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85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8</a:t>
            </a:fld>
            <a:endParaRPr lang="en-US" dirty="0"/>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815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9</a:t>
            </a:fld>
            <a:endParaRPr lang="en-US" dirty="0"/>
          </a:p>
        </p:txBody>
      </p:sp>
    </p:spTree>
    <p:extLst>
      <p:ext uri="{BB962C8B-B14F-4D97-AF65-F5344CB8AC3E}">
        <p14:creationId xmlns:p14="http://schemas.microsoft.com/office/powerpoint/2010/main" val="2745438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normAutofit/>
          </a:bodyPr>
          <a:lstStyle>
            <a:lvl1pPr>
              <a:defRPr sz="40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0D67CB0-3494-4DE1-8559-FF20895F1EEE}" type="datetime1">
              <a:rPr lang="en-US" smtClean="0"/>
              <a:t>4/28/2015</a:t>
            </a:fld>
            <a:endParaRPr lang="en-US" dirty="0"/>
          </a:p>
        </p:txBody>
      </p:sp>
      <p:sp>
        <p:nvSpPr>
          <p:cNvPr id="5" name="Footer Placeholder 4"/>
          <p:cNvSpPr>
            <a:spLocks noGrp="1"/>
          </p:cNvSpPr>
          <p:nvPr>
            <p:ph type="ftr" sz="quarter" idx="11"/>
          </p:nvPr>
        </p:nvSpPr>
        <p:spPr/>
        <p:txBody>
          <a:bodyPr/>
          <a:lstStyle/>
          <a:p>
            <a:r>
              <a:rPr lang="en-US" dirty="0" smtClean="0"/>
              <a:t>DIR</a:t>
            </a:r>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284765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567BE-9E18-41A8-A8A0-79C05242776C}" type="datetime1">
              <a:rPr lang="en-US" smtClean="0"/>
              <a:t>4/28/2015</a:t>
            </a:fld>
            <a:endParaRPr lang="en-US" dirty="0"/>
          </a:p>
        </p:txBody>
      </p:sp>
      <p:sp>
        <p:nvSpPr>
          <p:cNvPr id="5" name="Footer Placeholder 4"/>
          <p:cNvSpPr>
            <a:spLocks noGrp="1"/>
          </p:cNvSpPr>
          <p:nvPr>
            <p:ph type="ftr" sz="quarter" idx="11"/>
          </p:nvPr>
        </p:nvSpPr>
        <p:spPr/>
        <p:txBody>
          <a:bodyPr/>
          <a:lstStyle/>
          <a:p>
            <a:r>
              <a:rPr lang="en-US" dirty="0" smtClean="0"/>
              <a:t>DIR</a:t>
            </a:r>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73132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A7D38-6107-4241-9890-A9CF0CDB7162}" type="datetime1">
              <a:rPr lang="en-US" smtClean="0"/>
              <a:t>4/28/2015</a:t>
            </a:fld>
            <a:endParaRPr lang="en-US" dirty="0"/>
          </a:p>
        </p:txBody>
      </p:sp>
      <p:sp>
        <p:nvSpPr>
          <p:cNvPr id="5" name="Footer Placeholder 4"/>
          <p:cNvSpPr>
            <a:spLocks noGrp="1"/>
          </p:cNvSpPr>
          <p:nvPr>
            <p:ph type="ftr" sz="quarter" idx="11"/>
          </p:nvPr>
        </p:nvSpPr>
        <p:spPr/>
        <p:txBody>
          <a:bodyPr/>
          <a:lstStyle/>
          <a:p>
            <a:r>
              <a:rPr lang="en-US" dirty="0" smtClean="0"/>
              <a:t>DIR</a:t>
            </a:r>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1009735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r>
              <a:rPr lang="en-US" smtClean="0"/>
              <a:t>Edit Footer (View &gt; Header and Footer). Displays on all slides.</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AD1A3A-000C-4AB6-85B3-AD81939BDAFC}" type="slidenum">
              <a:rPr lang="en-US"/>
              <a:pPr/>
              <a:t>‹#›</a:t>
            </a:fld>
            <a:endParaRPr lang="en-US"/>
          </a:p>
        </p:txBody>
      </p:sp>
    </p:spTree>
    <p:extLst>
      <p:ext uri="{BB962C8B-B14F-4D97-AF65-F5344CB8AC3E}">
        <p14:creationId xmlns:p14="http://schemas.microsoft.com/office/powerpoint/2010/main" val="84741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12EAC9C-9A33-4F5B-BE6E-092AAE232994}" type="slidenum">
              <a:rPr lang="en-US"/>
              <a:pPr/>
              <a:t>‹#›</a:t>
            </a:fld>
            <a:endParaRPr lang="en-US"/>
          </a:p>
        </p:txBody>
      </p:sp>
    </p:spTree>
    <p:extLst>
      <p:ext uri="{BB962C8B-B14F-4D97-AF65-F5344CB8AC3E}">
        <p14:creationId xmlns:p14="http://schemas.microsoft.com/office/powerpoint/2010/main" val="94959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E31201-5AD6-4DF7-9F90-FBCE061F7B01}" type="datetime1">
              <a:rPr lang="en-US" smtClean="0"/>
              <a:t>4/28/2015</a:t>
            </a:fld>
            <a:endParaRPr lang="en-US" dirty="0"/>
          </a:p>
        </p:txBody>
      </p:sp>
      <p:sp>
        <p:nvSpPr>
          <p:cNvPr id="5" name="Footer Placeholder 4"/>
          <p:cNvSpPr>
            <a:spLocks noGrp="1"/>
          </p:cNvSpPr>
          <p:nvPr>
            <p:ph type="ftr" sz="quarter" idx="11"/>
          </p:nvPr>
        </p:nvSpPr>
        <p:spPr/>
        <p:txBody>
          <a:bodyPr/>
          <a:lstStyle/>
          <a:p>
            <a:r>
              <a:rPr lang="en-US" dirty="0" smtClean="0"/>
              <a:t>DIR</a:t>
            </a:r>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3814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normAutofit/>
          </a:bodyPr>
          <a:lstStyle>
            <a:lvl1pPr algn="l">
              <a:defRPr sz="3200" b="1" cap="all">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2914C-E834-41E5-A1FF-6ED1BDE2E1C8}" type="datetime1">
              <a:rPr lang="en-US" smtClean="0"/>
              <a:t>4/28/2015</a:t>
            </a:fld>
            <a:endParaRPr lang="en-US" dirty="0"/>
          </a:p>
        </p:txBody>
      </p:sp>
      <p:sp>
        <p:nvSpPr>
          <p:cNvPr id="5" name="Footer Placeholder 4"/>
          <p:cNvSpPr>
            <a:spLocks noGrp="1"/>
          </p:cNvSpPr>
          <p:nvPr>
            <p:ph type="ftr" sz="quarter" idx="11"/>
          </p:nvPr>
        </p:nvSpPr>
        <p:spPr/>
        <p:txBody>
          <a:bodyPr/>
          <a:lstStyle/>
          <a:p>
            <a:r>
              <a:rPr lang="en-US" dirty="0" smtClean="0"/>
              <a:t>DIR</a:t>
            </a:r>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803105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6DD2718-5568-4592-BB71-C1174F4B10DD}" type="datetime1">
              <a:rPr lang="en-US" smtClean="0"/>
              <a:t>4/28/2015</a:t>
            </a:fld>
            <a:endParaRPr lang="en-US" dirty="0"/>
          </a:p>
        </p:txBody>
      </p:sp>
      <p:sp>
        <p:nvSpPr>
          <p:cNvPr id="6" name="Footer Placeholder 5"/>
          <p:cNvSpPr>
            <a:spLocks noGrp="1"/>
          </p:cNvSpPr>
          <p:nvPr>
            <p:ph type="ftr" sz="quarter" idx="11"/>
          </p:nvPr>
        </p:nvSpPr>
        <p:spPr/>
        <p:txBody>
          <a:bodyPr/>
          <a:lstStyle/>
          <a:p>
            <a:r>
              <a:rPr lang="en-US" dirty="0" smtClean="0"/>
              <a:t>DIR</a:t>
            </a:r>
            <a:endParaRPr lang="en-US" dirty="0"/>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97333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4E2A195-D75B-4376-9178-1EE36A462914}" type="datetime1">
              <a:rPr lang="en-US" smtClean="0"/>
              <a:t>4/28/2015</a:t>
            </a:fld>
            <a:endParaRPr lang="en-US" dirty="0"/>
          </a:p>
        </p:txBody>
      </p:sp>
      <p:sp>
        <p:nvSpPr>
          <p:cNvPr id="8" name="Footer Placeholder 7"/>
          <p:cNvSpPr>
            <a:spLocks noGrp="1"/>
          </p:cNvSpPr>
          <p:nvPr>
            <p:ph type="ftr" sz="quarter" idx="11"/>
          </p:nvPr>
        </p:nvSpPr>
        <p:spPr/>
        <p:txBody>
          <a:bodyPr/>
          <a:lstStyle/>
          <a:p>
            <a:r>
              <a:rPr lang="en-US" dirty="0" smtClean="0"/>
              <a:t>DIR</a:t>
            </a:r>
            <a:endParaRPr lang="en-US" dirty="0"/>
          </a:p>
        </p:txBody>
      </p:sp>
      <p:sp>
        <p:nvSpPr>
          <p:cNvPr id="9" name="Slide Number Placeholder 8"/>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067092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7B4F4-1B66-4535-938B-52E5557B17AC}" type="datetime1">
              <a:rPr lang="en-US" smtClean="0"/>
              <a:t>4/28/2015</a:t>
            </a:fld>
            <a:endParaRPr lang="en-US" dirty="0"/>
          </a:p>
        </p:txBody>
      </p:sp>
      <p:sp>
        <p:nvSpPr>
          <p:cNvPr id="4" name="Footer Placeholder 3"/>
          <p:cNvSpPr>
            <a:spLocks noGrp="1"/>
          </p:cNvSpPr>
          <p:nvPr>
            <p:ph type="ftr" sz="quarter" idx="11"/>
          </p:nvPr>
        </p:nvSpPr>
        <p:spPr/>
        <p:txBody>
          <a:bodyPr/>
          <a:lstStyle/>
          <a:p>
            <a:r>
              <a:rPr lang="en-US" dirty="0" smtClean="0"/>
              <a:t>DIR</a:t>
            </a:r>
            <a:endParaRPr lang="en-US" dirty="0"/>
          </a:p>
        </p:txBody>
      </p:sp>
      <p:sp>
        <p:nvSpPr>
          <p:cNvPr id="5" name="Slide Number Placeholder 4"/>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82679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99475-9FC7-43BD-8CC9-E9A14AF9F0C1}" type="datetime1">
              <a:rPr lang="en-US" smtClean="0"/>
              <a:t>4/28/2015</a:t>
            </a:fld>
            <a:endParaRPr lang="en-US" dirty="0"/>
          </a:p>
        </p:txBody>
      </p:sp>
      <p:sp>
        <p:nvSpPr>
          <p:cNvPr id="3" name="Footer Placeholder 2"/>
          <p:cNvSpPr>
            <a:spLocks noGrp="1"/>
          </p:cNvSpPr>
          <p:nvPr>
            <p:ph type="ftr" sz="quarter" idx="11"/>
          </p:nvPr>
        </p:nvSpPr>
        <p:spPr/>
        <p:txBody>
          <a:bodyPr/>
          <a:lstStyle/>
          <a:p>
            <a:r>
              <a:rPr lang="en-US" dirty="0" smtClean="0"/>
              <a:t>DIR</a:t>
            </a:r>
            <a:endParaRPr lang="en-US" dirty="0"/>
          </a:p>
        </p:txBody>
      </p:sp>
      <p:sp>
        <p:nvSpPr>
          <p:cNvPr id="4" name="Slide Number Placeholder 3"/>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3861014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3968750" cy="490907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85E39BB-A8B7-4BF1-8244-658BCDB96002}" type="datetime1">
              <a:rPr lang="en-US" smtClean="0"/>
              <a:t>4/28/2015</a:t>
            </a:fld>
            <a:endParaRPr lang="en-US" dirty="0"/>
          </a:p>
        </p:txBody>
      </p:sp>
      <p:sp>
        <p:nvSpPr>
          <p:cNvPr id="6" name="Footer Placeholder 5"/>
          <p:cNvSpPr>
            <a:spLocks noGrp="1"/>
          </p:cNvSpPr>
          <p:nvPr>
            <p:ph type="ftr" sz="quarter" idx="11"/>
          </p:nvPr>
        </p:nvSpPr>
        <p:spPr/>
        <p:txBody>
          <a:bodyPr/>
          <a:lstStyle/>
          <a:p>
            <a:r>
              <a:rPr lang="en-US" dirty="0" smtClean="0"/>
              <a:t>DIR</a:t>
            </a:r>
            <a:endParaRPr lang="en-US" dirty="0"/>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549052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a:t>
            </a:r>
            <a:r>
              <a:rPr lang="en-US" dirty="0" err="1" smtClean="0"/>
              <a:t>pEIRure</a:t>
            </a:r>
            <a:endParaRPr lang="en-US" dirty="0"/>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E942A-A931-4E35-A91A-410CE3B67F10}" type="datetime1">
              <a:rPr lang="en-US" smtClean="0"/>
              <a:t>4/28/2015</a:t>
            </a:fld>
            <a:endParaRPr lang="en-US" dirty="0"/>
          </a:p>
        </p:txBody>
      </p:sp>
      <p:sp>
        <p:nvSpPr>
          <p:cNvPr id="6" name="Footer Placeholder 5"/>
          <p:cNvSpPr>
            <a:spLocks noGrp="1"/>
          </p:cNvSpPr>
          <p:nvPr>
            <p:ph type="ftr" sz="quarter" idx="11"/>
          </p:nvPr>
        </p:nvSpPr>
        <p:spPr/>
        <p:txBody>
          <a:bodyPr/>
          <a:lstStyle/>
          <a:p>
            <a:r>
              <a:rPr lang="en-US" dirty="0" smtClean="0"/>
              <a:t>DIR</a:t>
            </a:r>
            <a:endParaRPr lang="en-US" dirty="0"/>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8913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A9C09-0DC5-48E7-A513-223A8BBF078A}" type="datetime1">
              <a:rPr lang="en-US" smtClean="0"/>
              <a:t>4/28/2015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DIR</a:t>
            </a:r>
            <a:endParaRPr lang="en-US" dirty="0"/>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dirty="0"/>
          </a:p>
        </p:txBody>
      </p:sp>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n.gov/mnit/images/PolicyDrivenAdoptionAssessment.xl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hassellinclusion.com/landing/book/" TargetMode="External"/><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hyperlink" Target="http://peatworks.org/techcheck/get-started" TargetMode="External"/><Relationship Id="rId7" Type="http://schemas.openxmlformats.org/officeDocument/2006/relationships/hyperlink" Target="http://www.w3.org/WAI/managing.html" TargetMode="External"/><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37.xml"/><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hyperlink" Target="http://www.w3.org/WAI/" TargetMode="External"/><Relationship Id="rId11" Type="http://schemas.openxmlformats.org/officeDocument/2006/relationships/hyperlink" Target="http://www2.dir.state.tx.us/SiteCollectionDocuments/IT%20Leadership/EIR%20Accessibility/AccessibilityFramework2.0.pptx" TargetMode="External"/><Relationship Id="rId5" Type="http://schemas.openxmlformats.org/officeDocument/2006/relationships/hyperlink" Target="http://www.dol.gov/odep/" TargetMode="External"/><Relationship Id="rId15" Type="http://schemas.openxmlformats.org/officeDocument/2006/relationships/image" Target="../media/image48.png"/><Relationship Id="rId10" Type="http://schemas.openxmlformats.org/officeDocument/2006/relationships/hyperlink" Target="http://info.ssbbartgroup.com/WBN14-10-16DAMM_Compliance-Monitor_Follow-up-Gateway.html" TargetMode="External"/><Relationship Id="rId4" Type="http://schemas.openxmlformats.org/officeDocument/2006/relationships/hyperlink" Target="http://peatworks.org/" TargetMode="External"/><Relationship Id="rId9" Type="http://schemas.openxmlformats.org/officeDocument/2006/relationships/hyperlink" Target="http://strategicaccessibility.com/" TargetMode="External"/><Relationship Id="rId1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2.w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tatutes.legis.state.tx.us/Docs/GV/htm/GV.2054.htm"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info.sos.state.tx.us/pls/pub/readtac$ext.ViewTAC?tac_view=4&amp;ti=1&amp;pt=10&amp;ch=213" TargetMode="External"/><Relationship Id="rId4" Type="http://schemas.openxmlformats.org/officeDocument/2006/relationships/hyperlink" Target="http://info.sos.state.tx.us/pls/pub/readtac$ext.ViewTAC?tac_view=4&amp;ti=1&amp;pt=10&amp;ch=206" TargetMode="External"/><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5.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gif"/><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8524336" y="6324888"/>
            <a:ext cx="457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r">
              <a:lnSpc>
                <a:spcPct val="100000"/>
              </a:lnSpc>
              <a:buClrTx/>
            </a:pPr>
            <a:fld id="{F17F8950-3217-4FD8-88C2-7DEA50260A5F}" type="slidenum">
              <a:rPr lang="en-US" sz="1300" smtClean="0">
                <a:solidFill>
                  <a:schemeClr val="tx1"/>
                </a:solidFill>
              </a:rPr>
              <a:pPr algn="r">
                <a:lnSpc>
                  <a:spcPct val="100000"/>
                </a:lnSpc>
                <a:buClrTx/>
              </a:pPr>
              <a:t>1</a:t>
            </a:fld>
            <a:endParaRPr lang="en-US" sz="1300" dirty="0">
              <a:solidFill>
                <a:schemeClr val="tx1"/>
              </a:solidFill>
            </a:endParaRPr>
          </a:p>
        </p:txBody>
      </p:sp>
      <p:sp>
        <p:nvSpPr>
          <p:cNvPr id="10243" name="Rectangle 4"/>
          <p:cNvSpPr>
            <a:spLocks noGrp="1" noChangeArrowheads="1"/>
          </p:cNvSpPr>
          <p:nvPr>
            <p:ph type="ctrTitle"/>
          </p:nvPr>
        </p:nvSpPr>
        <p:spPr>
          <a:xfrm>
            <a:off x="182500" y="2197776"/>
            <a:ext cx="8464550" cy="1066800"/>
          </a:xfrm>
        </p:spPr>
        <p:txBody>
          <a:bodyPr>
            <a:normAutofit/>
          </a:bodyPr>
          <a:lstStyle/>
          <a:p>
            <a:pPr algn="r"/>
            <a:r>
              <a:rPr lang="en-US" sz="2400" b="0" dirty="0">
                <a:latin typeface="Arial" panose="020B0604020202020204" pitchFamily="34" charset="0"/>
                <a:cs typeface="Arial" panose="020B0604020202020204" pitchFamily="34" charset="0"/>
              </a:rPr>
              <a:t/>
            </a:r>
            <a:br>
              <a:rPr lang="en-US" sz="2400" b="0" dirty="0">
                <a:latin typeface="Arial" panose="020B0604020202020204" pitchFamily="34" charset="0"/>
                <a:cs typeface="Arial" panose="020B0604020202020204" pitchFamily="34" charset="0"/>
              </a:rPr>
            </a:br>
            <a:r>
              <a:rPr lang="en-US" sz="2400" b="0" dirty="0" smtClean="0">
                <a:latin typeface="Arial" panose="020B0604020202020204" pitchFamily="34" charset="0"/>
                <a:cs typeface="Arial" panose="020B0604020202020204" pitchFamily="34" charset="0"/>
              </a:rPr>
              <a:t>IT </a:t>
            </a:r>
            <a:r>
              <a:rPr lang="en-US" sz="2400" b="0" dirty="0" smtClean="0">
                <a:effectLst/>
                <a:latin typeface="Arial" panose="020B0604020202020204" pitchFamily="34" charset="0"/>
                <a:cs typeface="Arial" panose="020B0604020202020204" pitchFamily="34" charset="0"/>
              </a:rPr>
              <a:t>Accessibility Overview and Strategy</a:t>
            </a:r>
            <a:endParaRPr lang="en-US" sz="2400" b="0" dirty="0">
              <a:effectLst/>
              <a:latin typeface="Arial" panose="020B0604020202020204" pitchFamily="34" charset="0"/>
              <a:cs typeface="Arial" panose="020B0604020202020204" pitchFamily="34" charset="0"/>
            </a:endParaRPr>
          </a:p>
        </p:txBody>
      </p:sp>
      <p:sp>
        <p:nvSpPr>
          <p:cNvPr id="10244" name="Rectangle 5"/>
          <p:cNvSpPr>
            <a:spLocks noGrp="1" noChangeArrowheads="1"/>
          </p:cNvSpPr>
          <p:nvPr>
            <p:ph type="subTitle" idx="1"/>
          </p:nvPr>
        </p:nvSpPr>
        <p:spPr>
          <a:xfrm>
            <a:off x="965158" y="3429000"/>
            <a:ext cx="7680903" cy="2406026"/>
          </a:xfrm>
        </p:spPr>
        <p:txBody>
          <a:bodyPr>
            <a:normAutofit fontScale="70000" lnSpcReduction="20000"/>
          </a:bodyPr>
          <a:lstStyle/>
          <a:p>
            <a:pPr algn="r" eaLnBrk="1" hangingPunct="1">
              <a:spcBef>
                <a:spcPts val="0"/>
              </a:spcBef>
            </a:pPr>
            <a:endParaRPr lang="en-US" sz="1800" b="1" dirty="0" smtClean="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smtClean="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smtClean="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smtClean="0">
              <a:latin typeface="Arial" panose="020B0604020202020204" pitchFamily="34" charset="0"/>
              <a:cs typeface="Arial" panose="020B0604020202020204" pitchFamily="34" charset="0"/>
            </a:endParaRPr>
          </a:p>
          <a:p>
            <a:pPr algn="r" eaLnBrk="1" hangingPunct="1">
              <a:spcBef>
                <a:spcPts val="300"/>
              </a:spcBef>
              <a:spcAft>
                <a:spcPts val="300"/>
              </a:spcAft>
            </a:pPr>
            <a:r>
              <a:rPr lang="en-US" sz="2600" b="1" dirty="0" smtClean="0">
                <a:latin typeface="Arial" panose="020B0604020202020204" pitchFamily="34" charset="0"/>
                <a:cs typeface="Arial" panose="020B0604020202020204" pitchFamily="34" charset="0"/>
              </a:rPr>
              <a:t>Jeff Kline</a:t>
            </a:r>
          </a:p>
          <a:p>
            <a:pPr algn="r" eaLnBrk="1" hangingPunct="1">
              <a:spcBef>
                <a:spcPts val="300"/>
              </a:spcBef>
              <a:spcAft>
                <a:spcPts val="300"/>
              </a:spcAft>
            </a:pPr>
            <a:r>
              <a:rPr lang="en-US" sz="2600" b="1" dirty="0" smtClean="0">
                <a:latin typeface="Arial" panose="020B0604020202020204" pitchFamily="34" charset="0"/>
                <a:cs typeface="Arial" panose="020B0604020202020204" pitchFamily="34" charset="0"/>
              </a:rPr>
              <a:t>Program </a:t>
            </a:r>
            <a:r>
              <a:rPr lang="en-US" sz="2600" dirty="0" smtClean="0">
                <a:latin typeface="Arial" panose="020B0604020202020204" pitchFamily="34" charset="0"/>
                <a:cs typeface="Arial" panose="020B0604020202020204" pitchFamily="34" charset="0"/>
              </a:rPr>
              <a:t>Director</a:t>
            </a:r>
          </a:p>
          <a:p>
            <a:pPr algn="r" eaLnBrk="1" hangingPunct="1">
              <a:spcBef>
                <a:spcPts val="300"/>
              </a:spcBef>
              <a:spcAft>
                <a:spcPts val="300"/>
              </a:spcAft>
            </a:pPr>
            <a:r>
              <a:rPr lang="en-US" sz="2600" b="1" dirty="0" smtClean="0">
                <a:latin typeface="Arial" panose="020B0604020202020204" pitchFamily="34" charset="0"/>
                <a:cs typeface="Arial" panose="020B0604020202020204" pitchFamily="34" charset="0"/>
              </a:rPr>
              <a:t>Texas Statewide EIR Accessibility</a:t>
            </a:r>
          </a:p>
          <a:p>
            <a:pPr algn="r" eaLnBrk="1" hangingPunct="1">
              <a:spcBef>
                <a:spcPts val="300"/>
              </a:spcBef>
              <a:spcAft>
                <a:spcPts val="300"/>
              </a:spcAft>
            </a:pP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jeff</a:t>
            </a:r>
            <a:r>
              <a:rPr lang="en-US" sz="2600" b="1" dirty="0" smtClean="0">
                <a:latin typeface="Arial" panose="020B0604020202020204" pitchFamily="34" charset="0"/>
                <a:cs typeface="Arial" panose="020B0604020202020204" pitchFamily="34" charset="0"/>
              </a:rPr>
              <a:t> kline@dir.texas.gov</a:t>
            </a:r>
          </a:p>
          <a:p>
            <a:pPr algn="r" eaLnBrk="1" hangingPunct="1">
              <a:spcBef>
                <a:spcPts val="300"/>
              </a:spcBef>
              <a:spcAft>
                <a:spcPts val="300"/>
              </a:spcAft>
            </a:pPr>
            <a:endParaRPr lang="en-US" sz="2600" b="1" dirty="0" smtClean="0">
              <a:latin typeface="Arial" panose="020B0604020202020204" pitchFamily="34" charset="0"/>
              <a:cs typeface="Arial" panose="020B0604020202020204" pitchFamily="34" charset="0"/>
            </a:endParaRPr>
          </a:p>
          <a:p>
            <a:pPr algn="r"/>
            <a:endParaRPr lang="en-US" sz="1800" b="1" dirty="0">
              <a:latin typeface="Arial" panose="020B0604020202020204" pitchFamily="34" charset="0"/>
              <a:cs typeface="Arial" panose="020B0604020202020204" pitchFamily="34" charset="0"/>
            </a:endParaRPr>
          </a:p>
          <a:p>
            <a:pPr algn="r" eaLnBrk="1" hangingPunct="1"/>
            <a:endParaRPr lang="en-US" sz="18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4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C8AA99-7238-42D3-B68A-A4E1B56FEE73}" type="slidenum">
              <a:rPr lang="en-US" smtClean="0"/>
              <a:t>10</a:t>
            </a:fld>
            <a:endParaRPr lang="en-US" dirty="0"/>
          </a:p>
        </p:txBody>
      </p:sp>
      <p:sp>
        <p:nvSpPr>
          <p:cNvPr id="2" name="Title 1"/>
          <p:cNvSpPr>
            <a:spLocks noGrp="1"/>
          </p:cNvSpPr>
          <p:nvPr>
            <p:ph type="title"/>
          </p:nvPr>
        </p:nvSpPr>
        <p:spPr>
          <a:xfrm>
            <a:off x="228600" y="304800"/>
            <a:ext cx="86868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G</a:t>
            </a:r>
            <a:r>
              <a:rPr lang="en-US" sz="2400" b="0" dirty="0">
                <a:effectLst/>
                <a:latin typeface="Arial" panose="020B0604020202020204" pitchFamily="34" charset="0"/>
                <a:cs typeface="Arial" panose="020B0604020202020204" pitchFamily="34" charset="0"/>
              </a:rPr>
              <a:t>overnance included in settlements </a:t>
            </a:r>
            <a:endParaRPr lang="en-US" sz="24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1798637"/>
            <a:ext cx="3810000" cy="4525963"/>
          </a:xfrm>
        </p:spPr>
        <p:txBody>
          <a:bodyPr>
            <a:normAutofit fontScale="92500"/>
          </a:bodyPr>
          <a:lstStyle/>
          <a:p>
            <a:pPr marL="0" indent="0" rtl="0" eaLnBrk="1" latinLnBrk="0" hangingPunct="1">
              <a:buNone/>
            </a:pPr>
            <a:r>
              <a:rPr lang="en-US" sz="2400" b="1" kern="1200" dirty="0" smtClean="0">
                <a:solidFill>
                  <a:schemeClr val="tx1"/>
                </a:solidFill>
                <a:effectLst/>
                <a:latin typeface="Arial" panose="020B0604020202020204" pitchFamily="34" charset="0"/>
                <a:ea typeface="+mn-ea"/>
                <a:cs typeface="Arial" panose="020B0604020202020204" pitchFamily="34" charset="0"/>
              </a:rPr>
              <a:t>HR Block &amp; </a:t>
            </a:r>
            <a:r>
              <a:rPr lang="en-US" sz="2400" b="1" kern="1200" dirty="0" err="1" smtClean="0">
                <a:solidFill>
                  <a:schemeClr val="tx1"/>
                </a:solidFill>
                <a:effectLst/>
                <a:latin typeface="Arial" panose="020B0604020202020204" pitchFamily="34" charset="0"/>
                <a:ea typeface="+mn-ea"/>
                <a:cs typeface="Arial" panose="020B0604020202020204" pitchFamily="34" charset="0"/>
              </a:rPr>
              <a:t>PeaPod</a:t>
            </a:r>
            <a:endParaRPr lang="en-US" b="1" dirty="0" smtClean="0">
              <a:effectLst/>
              <a:latin typeface="Arial" panose="020B0604020202020204" pitchFamily="34" charset="0"/>
              <a:cs typeface="Arial" panose="020B0604020202020204" pitchFamily="34" charset="0"/>
            </a:endParaRPr>
          </a:p>
          <a:p>
            <a:r>
              <a:rPr lang="en-US" sz="2400" kern="1200" dirty="0" smtClean="0">
                <a:solidFill>
                  <a:schemeClr val="tx1"/>
                </a:solidFill>
                <a:effectLst/>
                <a:latin typeface="Arial" panose="020B0604020202020204" pitchFamily="34" charset="0"/>
                <a:ea typeface="+mn-ea"/>
                <a:cs typeface="Arial" panose="020B0604020202020204" pitchFamily="34" charset="0"/>
              </a:rPr>
              <a:t>Appoint a skilled web accessibility coordinator </a:t>
            </a:r>
            <a:r>
              <a:rPr lang="en-US" dirty="0">
                <a:latin typeface="Arial" panose="020B0604020202020204" pitchFamily="34" charset="0"/>
                <a:cs typeface="Arial" panose="020B0604020202020204" pitchFamily="34" charset="0"/>
              </a:rPr>
              <a:t>who will report directly to </a:t>
            </a:r>
            <a:r>
              <a:rPr lang="en-US" dirty="0" smtClean="0">
                <a:latin typeface="Arial" panose="020B0604020202020204" pitchFamily="34" charset="0"/>
                <a:cs typeface="Arial" panose="020B0604020202020204" pitchFamily="34" charset="0"/>
              </a:rPr>
              <a:t>an executive</a:t>
            </a:r>
            <a:endParaRPr lang="en-US" sz="2400" kern="1200" dirty="0" smtClean="0">
              <a:solidFill>
                <a:schemeClr val="tx1"/>
              </a:solidFill>
              <a:effectLst/>
              <a:latin typeface="Arial" panose="020B0604020202020204" pitchFamily="34" charset="0"/>
              <a:ea typeface="+mn-ea"/>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Adopt a web accessibility policy</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Mandatory accessibility training for web content personnel</a:t>
            </a:r>
            <a:endParaRPr lang="en-US" dirty="0" smtClean="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495800" y="1768474"/>
            <a:ext cx="4191000" cy="4525963"/>
          </a:xfrm>
        </p:spPr>
        <p:txBody>
          <a:bodyPr>
            <a:normAutofit fontScale="92500"/>
          </a:bodyPr>
          <a:lstStyle/>
          <a:p>
            <a:pPr marL="0" indent="0">
              <a:buNone/>
            </a:pPr>
            <a:r>
              <a:rPr lang="en-US" b="1" dirty="0" smtClean="0">
                <a:latin typeface="Arial" panose="020B0604020202020204" pitchFamily="34" charset="0"/>
                <a:cs typeface="Arial" panose="020B0604020202020204" pitchFamily="34" charset="0"/>
              </a:rPr>
              <a:t>Youngstown State University &amp; University of Montana</a:t>
            </a: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Develop web accessibility policy and an implementation and remediation plan </a:t>
            </a:r>
          </a:p>
          <a:p>
            <a:r>
              <a:rPr lang="en-US" dirty="0">
                <a:latin typeface="Arial" panose="020B0604020202020204" pitchFamily="34" charset="0"/>
                <a:cs typeface="Arial" panose="020B0604020202020204" pitchFamily="34" charset="0"/>
              </a:rPr>
              <a:t>Mandatory accessibility training for web content personnel</a:t>
            </a: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Put in place mechanisms to ensure that the sites continue to be accessible.</a:t>
            </a:r>
            <a:endParaRPr lang="en-US"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59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9F929255-51E3-4E0C-96DB-9C1131F8BD9F}" type="slidenum">
              <a:rPr lang="en-US" altLang="en-US" smtClean="0">
                <a:solidFill>
                  <a:srgbClr val="000000"/>
                </a:solidFill>
              </a:rPr>
              <a:pPr algn="r"/>
              <a:t>11</a:t>
            </a:fld>
            <a:endParaRPr lang="en-US" altLang="en-US" dirty="0">
              <a:solidFill>
                <a:srgbClr val="000000"/>
              </a:solidFill>
            </a:endParaRPr>
          </a:p>
        </p:txBody>
      </p:sp>
      <p:sp>
        <p:nvSpPr>
          <p:cNvPr id="2" name="Title 1"/>
          <p:cNvSpPr>
            <a:spLocks noGrp="1"/>
          </p:cNvSpPr>
          <p:nvPr>
            <p:ph type="title"/>
          </p:nvPr>
        </p:nvSpPr>
        <p:spPr>
          <a:xfrm>
            <a:off x="304800" y="685800"/>
            <a:ext cx="8610600" cy="685800"/>
          </a:xfrm>
        </p:spPr>
        <p:txBody>
          <a:bodyPr vert="horz" lIns="91440" tIns="45720" rIns="91440" bIns="45720" rtlCol="0" anchor="ctr">
            <a:normAutofit/>
          </a:bodyPr>
          <a:lstStyle/>
          <a:p>
            <a:pPr algn="r"/>
            <a:r>
              <a:rPr lang="en-US" sz="2400" b="0" dirty="0" smtClean="0">
                <a:effectLst/>
                <a:latin typeface="Arial" panose="020B0604020202020204" pitchFamily="34" charset="0"/>
                <a:cs typeface="Arial" panose="020B0604020202020204" pitchFamily="34" charset="0"/>
              </a:rPr>
              <a:t>Policy </a:t>
            </a:r>
            <a:r>
              <a:rPr lang="en-US" sz="2400" b="0" dirty="0">
                <a:effectLst/>
                <a:latin typeface="Arial" panose="020B0604020202020204" pitchFamily="34" charset="0"/>
                <a:cs typeface="Arial" panose="020B0604020202020204" pitchFamily="34" charset="0"/>
              </a:rPr>
              <a:t>Driven Adoption for </a:t>
            </a:r>
            <a:r>
              <a:rPr lang="en-US" sz="2400" b="0" dirty="0">
                <a:effectLst/>
                <a:latin typeface="Arial" panose="020B0604020202020204" pitchFamily="34" charset="0"/>
                <a:cs typeface="Arial" panose="020B0604020202020204" pitchFamily="34" charset="0"/>
              </a:rPr>
              <a:t>Accessibility (</a:t>
            </a:r>
            <a:r>
              <a:rPr lang="en-US" sz="2400" b="0" dirty="0">
                <a:effectLst/>
                <a:latin typeface="Arial" panose="020B0604020202020204" pitchFamily="34" charset="0"/>
                <a:cs typeface="Arial" panose="020B0604020202020204" pitchFamily="34" charset="0"/>
              </a:rPr>
              <a:t>PDAA)</a:t>
            </a:r>
          </a:p>
        </p:txBody>
      </p:sp>
      <p:sp>
        <p:nvSpPr>
          <p:cNvPr id="3" name="Content Placeholder 2"/>
          <p:cNvSpPr>
            <a:spLocks noGrp="1"/>
          </p:cNvSpPr>
          <p:nvPr>
            <p:ph sz="half" idx="1"/>
          </p:nvPr>
        </p:nvSpPr>
        <p:spPr>
          <a:xfrm>
            <a:off x="228600" y="1798637"/>
            <a:ext cx="8458200" cy="2316163"/>
          </a:xfrm>
        </p:spPr>
        <p:txBody>
          <a:bodyPr>
            <a:normAutofit/>
          </a:bodyPr>
          <a:lstStyle/>
          <a:p>
            <a:pPr marL="0" lvl="0" indent="0" algn="ctr">
              <a:buNone/>
            </a:pP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integration of  IT accessibility governance into organization </a:t>
            </a:r>
            <a:r>
              <a:rPr lang="en-US" b="1" dirty="0" smtClean="0">
                <a:latin typeface="Arial" panose="020B0604020202020204" pitchFamily="34" charset="0"/>
                <a:cs typeface="Arial" panose="020B0604020202020204" pitchFamily="34" charset="0"/>
              </a:rPr>
              <a:t>policies </a:t>
            </a:r>
            <a:r>
              <a:rPr lang="en-US" b="1" dirty="0">
                <a:latin typeface="Arial" panose="020B0604020202020204" pitchFamily="34" charset="0"/>
                <a:cs typeface="Arial" panose="020B0604020202020204" pitchFamily="34" charset="0"/>
              </a:rPr>
              <a:t>in a way that enables </a:t>
            </a:r>
            <a:r>
              <a:rPr lang="en-US" b="1" dirty="0" smtClean="0">
                <a:latin typeface="Arial" panose="020B0604020202020204" pitchFamily="34" charset="0"/>
                <a:cs typeface="Arial" panose="020B0604020202020204" pitchFamily="34" charset="0"/>
              </a:rPr>
              <a:t>them </a:t>
            </a:r>
            <a:r>
              <a:rPr lang="en-US" b="1" dirty="0">
                <a:latin typeface="Arial" panose="020B0604020202020204" pitchFamily="34" charset="0"/>
                <a:cs typeface="Arial" panose="020B0604020202020204" pitchFamily="34" charset="0"/>
              </a:rPr>
              <a:t>to </a:t>
            </a:r>
            <a:r>
              <a:rPr lang="en-US" b="1" u="sng" dirty="0">
                <a:latin typeface="Arial" panose="020B0604020202020204" pitchFamily="34" charset="0"/>
                <a:cs typeface="Arial" panose="020B0604020202020204" pitchFamily="34" charset="0"/>
              </a:rPr>
              <a:t>drive themselves </a:t>
            </a:r>
            <a:r>
              <a:rPr lang="en-US" b="1" dirty="0">
                <a:latin typeface="Arial" panose="020B0604020202020204" pitchFamily="34" charset="0"/>
                <a:cs typeface="Arial" panose="020B0604020202020204" pitchFamily="34" charset="0"/>
              </a:rPr>
              <a:t>to improve accessibility adoption</a:t>
            </a:r>
            <a:r>
              <a:rPr lang="en-US" b="1"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762000" y="3657600"/>
            <a:ext cx="7772400" cy="2667000"/>
          </a:xfrm>
        </p:spPr>
        <p:txBody>
          <a:bodyPr/>
          <a:lstStyle/>
          <a:p>
            <a:pPr lvl="2"/>
            <a:r>
              <a:rPr lang="en-US" sz="2400" dirty="0">
                <a:latin typeface="Arial" panose="020B0604020202020204" pitchFamily="34" charset="0"/>
                <a:cs typeface="Arial" panose="020B0604020202020204" pitchFamily="34" charset="0"/>
              </a:rPr>
              <a:t>Makes IT accessibility difficult to ignore</a:t>
            </a:r>
          </a:p>
          <a:p>
            <a:pPr lvl="2"/>
            <a:r>
              <a:rPr lang="en-US" sz="2400" dirty="0">
                <a:latin typeface="Arial" panose="020B0604020202020204" pitchFamily="34" charset="0"/>
                <a:cs typeface="Arial" panose="020B0604020202020204" pitchFamily="34" charset="0"/>
              </a:rPr>
              <a:t>Not prescriptive,</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tells what, not how</a:t>
            </a:r>
          </a:p>
          <a:p>
            <a:pPr lvl="2"/>
            <a:r>
              <a:rPr lang="en-US" sz="2400" dirty="0">
                <a:latin typeface="Arial" panose="020B0604020202020204" pitchFamily="34" charset="0"/>
                <a:cs typeface="Arial" panose="020B0604020202020204" pitchFamily="34" charset="0"/>
              </a:rPr>
              <a:t>Governed through non-technical methods</a:t>
            </a:r>
          </a:p>
          <a:p>
            <a:pPr lvl="2"/>
            <a:r>
              <a:rPr lang="en-US" sz="2400" dirty="0">
                <a:latin typeface="Arial" panose="020B0604020202020204" pitchFamily="34" charset="0"/>
                <a:cs typeface="Arial" panose="020B0604020202020204" pitchFamily="34" charset="0"/>
              </a:rPr>
              <a:t>Accelerates marketplace innovations</a:t>
            </a:r>
          </a:p>
        </p:txBody>
      </p:sp>
    </p:spTree>
    <p:extLst>
      <p:ext uri="{BB962C8B-B14F-4D97-AF65-F5344CB8AC3E}">
        <p14:creationId xmlns:p14="http://schemas.microsoft.com/office/powerpoint/2010/main" val="3847706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12</a:t>
            </a:fld>
            <a:endParaRPr lang="en-US" altLang="en-US" dirty="0">
              <a:solidFill>
                <a:srgbClr val="000000"/>
              </a:solidFill>
            </a:endParaRPr>
          </a:p>
        </p:txBody>
      </p:sp>
      <p:sp>
        <p:nvSpPr>
          <p:cNvPr id="8" name="Title 7"/>
          <p:cNvSpPr>
            <a:spLocks noGrp="1"/>
          </p:cNvSpPr>
          <p:nvPr>
            <p:ph type="title"/>
          </p:nvPr>
        </p:nvSpPr>
        <p:spPr>
          <a:xfrm>
            <a:off x="2057400" y="381000"/>
            <a:ext cx="6883078"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How does PDAA implementation help </a:t>
            </a:r>
            <a:r>
              <a:rPr lang="en-US" sz="2400" b="0" dirty="0">
                <a:effectLst/>
                <a:latin typeface="Arial" panose="020B0604020202020204" pitchFamily="34" charset="0"/>
                <a:cs typeface="Arial" panose="020B0604020202020204" pitchFamily="34" charset="0"/>
              </a:rPr>
              <a:t>vendors?</a:t>
            </a:r>
            <a:endParaRPr lang="en-US" sz="2400" b="0" dirty="0">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28600" y="1828800"/>
            <a:ext cx="8686800" cy="4451874"/>
          </a:xfrm>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Organizations with fully implemented PDAA can have: </a:t>
            </a:r>
            <a:endParaRPr lang="en-US" sz="2800" b="1"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Competitive advantage in public sector solicitations </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Improved Search Engine Optimization (SEO) </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Increased market share through expansion of customer base</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Increased brand equity through social responsibility</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Improved ability to hire and retain people with disabilities</a:t>
            </a:r>
            <a:endParaRPr lang="en-US"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Risk mitigation if ADA complaints / litigation arises</a:t>
            </a:r>
            <a:endParaRPr lang="en-US" dirty="0" smtClean="0">
              <a:effectLst/>
              <a:latin typeface="Arial" panose="020B0604020202020204" pitchFamily="34" charset="0"/>
              <a:cs typeface="Arial" panose="020B0604020202020204" pitchFamily="34" charset="0"/>
            </a:endParaRPr>
          </a:p>
          <a:p>
            <a:pPr lvl="1" rtl="0" eaLnBrk="1" latinLnBrk="0" hangingPunct="1"/>
            <a:r>
              <a:rPr lang="en-US" sz="2000" kern="1200" dirty="0" smtClean="0">
                <a:solidFill>
                  <a:schemeClr val="tx1"/>
                </a:solidFill>
                <a:effectLst/>
                <a:latin typeface="Arial" panose="020B0604020202020204" pitchFamily="34" charset="0"/>
                <a:ea typeface="+mn-ea"/>
                <a:cs typeface="Arial" panose="020B0604020202020204" pitchFamily="34" charset="0"/>
              </a:rPr>
              <a:t>In ICT accessibility,  E for Effort counts!</a:t>
            </a:r>
          </a:p>
        </p:txBody>
      </p:sp>
    </p:spTree>
    <p:extLst>
      <p:ext uri="{BB962C8B-B14F-4D97-AF65-F5344CB8AC3E}">
        <p14:creationId xmlns:p14="http://schemas.microsoft.com/office/powerpoint/2010/main" val="133146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0"/>
          <p:cNvSpPr>
            <a:spLocks noGrp="1"/>
          </p:cNvSpPr>
          <p:nvPr>
            <p:ph type="sldNum" sz="quarter" idx="4294967295"/>
          </p:nvPr>
        </p:nvSpPr>
        <p:spPr>
          <a:xfrm>
            <a:off x="8692262" y="6513512"/>
            <a:ext cx="393216" cy="34448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1D0B3B6-D301-43C7-B6A3-252F19F49BAB}" type="slidenum">
              <a:rPr lang="en-US" sz="1200" smtClean="0">
                <a:latin typeface="Gill Sans" charset="0"/>
              </a:rPr>
              <a:pPr/>
              <a:t>13</a:t>
            </a:fld>
            <a:endParaRPr lang="en-US" sz="1200" dirty="0" smtClean="0">
              <a:latin typeface="Gill Sans" charset="0"/>
            </a:endParaRPr>
          </a:p>
        </p:txBody>
      </p:sp>
      <p:sp>
        <p:nvSpPr>
          <p:cNvPr id="89090" name="Rectangle 2"/>
          <p:cNvSpPr>
            <a:spLocks noGrp="1" noChangeArrowheads="1"/>
          </p:cNvSpPr>
          <p:nvPr>
            <p:ph type="title"/>
          </p:nvPr>
        </p:nvSpPr>
        <p:spPr>
          <a:xfrm>
            <a:off x="107126" y="609600"/>
            <a:ext cx="8686800" cy="457200"/>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PDAA Ad Hoc Workgroup</a:t>
            </a:r>
          </a:p>
        </p:txBody>
      </p:sp>
      <p:sp>
        <p:nvSpPr>
          <p:cNvPr id="8" name="Rectangle 3"/>
          <p:cNvSpPr txBox="1">
            <a:spLocks noGrp="1" noChangeArrowheads="1"/>
          </p:cNvSpPr>
          <p:nvPr>
            <p:ph idx="1"/>
          </p:nvPr>
        </p:nvSpPr>
        <p:spPr>
          <a:xfrm>
            <a:off x="228600" y="1600200"/>
            <a:ext cx="8746435" cy="3596387"/>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lvl="1" indent="0">
              <a:spcBef>
                <a:spcPts val="600"/>
              </a:spcBef>
              <a:spcAft>
                <a:spcPts val="600"/>
              </a:spcAft>
              <a:buClr>
                <a:schemeClr val="tx2"/>
              </a:buClr>
              <a:buSzPct val="95000"/>
              <a:buNone/>
            </a:pPr>
            <a:endParaRPr lang="en-US" sz="1800" b="1" dirty="0" smtClean="0">
              <a:latin typeface="Arial" panose="020B0604020202020204" pitchFamily="34" charset="0"/>
              <a:cs typeface="Arial" panose="020B0604020202020204" pitchFamily="34" charset="0"/>
            </a:endParaRPr>
          </a:p>
          <a:p>
            <a:pPr marL="68580" lvl="1" indent="0">
              <a:spcBef>
                <a:spcPts val="600"/>
              </a:spcBef>
              <a:spcAft>
                <a:spcPts val="600"/>
              </a:spcAft>
              <a:buClr>
                <a:schemeClr val="tx2"/>
              </a:buClr>
              <a:buSzPct val="95000"/>
              <a:buNone/>
            </a:pPr>
            <a:r>
              <a:rPr lang="en-US" sz="1800" b="1" dirty="0" smtClean="0">
                <a:latin typeface="Arial" panose="020B0604020202020204" pitchFamily="34" charset="0"/>
                <a:cs typeface="Arial" panose="020B0604020202020204" pitchFamily="34" charset="0"/>
              </a:rPr>
              <a:t>Established with </a:t>
            </a:r>
            <a:r>
              <a:rPr lang="en-US" sz="1800" b="1" dirty="0" smtClean="0">
                <a:latin typeface="Arial" panose="020B0604020202020204" pitchFamily="34" charset="0"/>
                <a:cs typeface="Arial" panose="020B0604020202020204" pitchFamily="34" charset="0"/>
              </a:rPr>
              <a:t>NASCIO member representation from </a:t>
            </a:r>
            <a:r>
              <a:rPr lang="en-US" sz="1800" b="1" dirty="0" smtClean="0">
                <a:latin typeface="Arial" panose="020B0604020202020204" pitchFamily="34" charset="0"/>
                <a:cs typeface="Arial" panose="020B0604020202020204" pitchFamily="34" charset="0"/>
              </a:rPr>
              <a:t>9 states and 1 federal government agency </a:t>
            </a:r>
          </a:p>
          <a:p>
            <a:pPr marL="411480" lvl="1" indent="-342900">
              <a:spcBef>
                <a:spcPts val="600"/>
              </a:spcBef>
              <a:spcAft>
                <a:spcPts val="600"/>
              </a:spcAft>
              <a:buClr>
                <a:schemeClr val="tx2"/>
              </a:buClr>
              <a:buSzPct val="95000"/>
              <a:buFont typeface="Arial" pitchFamily="34" charset="0"/>
              <a:buChar char="•"/>
            </a:pPr>
            <a:r>
              <a:rPr lang="en-US" sz="1800" dirty="0" smtClean="0">
                <a:latin typeface="Arial" panose="020B0604020202020204" pitchFamily="34" charset="0"/>
                <a:cs typeface="Arial" panose="020B0604020202020204" pitchFamily="34" charset="0"/>
              </a:rPr>
              <a:t>Develop </a:t>
            </a:r>
            <a:r>
              <a:rPr lang="en-US" sz="1800" dirty="0">
                <a:latin typeface="Arial" panose="020B0604020202020204" pitchFamily="34" charset="0"/>
                <a:cs typeface="Arial" panose="020B0604020202020204" pitchFamily="34" charset="0"/>
              </a:rPr>
              <a:t>a </a:t>
            </a:r>
            <a:r>
              <a:rPr lang="en-US" sz="1800" dirty="0" smtClean="0">
                <a:latin typeface="Arial" panose="020B0604020202020204" pitchFamily="34" charset="0"/>
                <a:cs typeface="Arial" panose="020B0604020202020204" pitchFamily="34" charset="0"/>
              </a:rPr>
              <a:t>common set </a:t>
            </a:r>
            <a:r>
              <a:rPr lang="en-US" sz="1800" dirty="0">
                <a:latin typeface="Arial" panose="020B0604020202020204" pitchFamily="34" charset="0"/>
                <a:cs typeface="Arial" panose="020B0604020202020204" pitchFamily="34" charset="0"/>
              </a:rPr>
              <a:t>of PDAA </a:t>
            </a:r>
            <a:r>
              <a:rPr lang="en-US" sz="1800" dirty="0" smtClean="0">
                <a:latin typeface="Arial" panose="020B0604020202020204" pitchFamily="34" charset="0"/>
                <a:cs typeface="Arial" panose="020B0604020202020204" pitchFamily="34" charset="0"/>
              </a:rPr>
              <a:t>criteria </a:t>
            </a:r>
            <a:r>
              <a:rPr lang="en-US" sz="1800" dirty="0">
                <a:latin typeface="Arial" panose="020B0604020202020204" pitchFamily="34" charset="0"/>
                <a:cs typeface="Arial" panose="020B0604020202020204" pitchFamily="34" charset="0"/>
              </a:rPr>
              <a:t>for </a:t>
            </a:r>
            <a:r>
              <a:rPr lang="en-US" sz="1800" dirty="0" smtClean="0">
                <a:latin typeface="Arial" panose="020B0604020202020204" pitchFamily="34" charset="0"/>
                <a:cs typeface="Arial" panose="020B0604020202020204" pitchFamily="34" charset="0"/>
              </a:rPr>
              <a:t>consideration in participant </a:t>
            </a:r>
            <a:r>
              <a:rPr lang="en-US" sz="1800" dirty="0">
                <a:latin typeface="Arial" panose="020B0604020202020204" pitchFamily="34" charset="0"/>
                <a:cs typeface="Arial" panose="020B0604020202020204" pitchFamily="34" charset="0"/>
              </a:rPr>
              <a:t>organization procurement processes </a:t>
            </a:r>
            <a:endParaRPr lang="en-US" sz="1800" dirty="0" smtClean="0">
              <a:latin typeface="Arial" panose="020B0604020202020204" pitchFamily="34" charset="0"/>
              <a:cs typeface="Arial" panose="020B0604020202020204" pitchFamily="34" charset="0"/>
            </a:endParaRPr>
          </a:p>
          <a:p>
            <a:pPr marL="411480" lvl="1" indent="-342900">
              <a:spcBef>
                <a:spcPts val="600"/>
              </a:spcBef>
              <a:spcAft>
                <a:spcPts val="600"/>
              </a:spcAft>
              <a:buClr>
                <a:schemeClr val="tx2"/>
              </a:buClr>
              <a:buSzPct val="95000"/>
              <a:buFont typeface="Arial" pitchFamily="34" charset="0"/>
              <a:buChar char="•"/>
            </a:pPr>
            <a:r>
              <a:rPr lang="en-US" sz="1800" dirty="0" smtClean="0">
                <a:latin typeface="Arial" panose="020B0604020202020204" pitchFamily="34" charset="0"/>
                <a:cs typeface="Arial" panose="020B0604020202020204" pitchFamily="34" charset="0"/>
              </a:rPr>
              <a:t>Will include supporting deliverables for vendor self guidance </a:t>
            </a:r>
            <a:r>
              <a:rPr lang="en-US" sz="1800" dirty="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progress measurement  </a:t>
            </a:r>
            <a:endParaRPr lang="en-US" sz="1800" dirty="0">
              <a:latin typeface="Arial" panose="020B0604020202020204" pitchFamily="34" charset="0"/>
              <a:cs typeface="Arial" panose="020B0604020202020204" pitchFamily="34" charset="0"/>
            </a:endParaRPr>
          </a:p>
          <a:p>
            <a:pPr marL="411480" lvl="1" indent="-342900">
              <a:spcBef>
                <a:spcPts val="600"/>
              </a:spcBef>
              <a:spcAft>
                <a:spcPts val="600"/>
              </a:spcAft>
              <a:buClr>
                <a:schemeClr val="tx2"/>
              </a:buClr>
              <a:buSzPct val="95000"/>
              <a:buFont typeface="Arial" pitchFamily="34" charset="0"/>
              <a:buChar char="•"/>
            </a:pPr>
            <a:r>
              <a:rPr lang="en-US" sz="1800" dirty="0" smtClean="0">
                <a:latin typeface="Arial" panose="020B0604020202020204" pitchFamily="34" charset="0"/>
                <a:cs typeface="Arial" panose="020B0604020202020204" pitchFamily="34" charset="0"/>
              </a:rPr>
              <a:t>Use as a model for adoption beyond the participant organizations if </a:t>
            </a:r>
            <a:r>
              <a:rPr lang="en-US" sz="1800" dirty="0" smtClean="0">
                <a:latin typeface="Arial" panose="020B0604020202020204" pitchFamily="34" charset="0"/>
                <a:cs typeface="Arial" panose="020B0604020202020204" pitchFamily="34" charset="0"/>
              </a:rPr>
              <a:t>successful</a:t>
            </a:r>
          </a:p>
          <a:p>
            <a:pPr marL="411480" lvl="1" indent="-342900">
              <a:spcBef>
                <a:spcPts val="600"/>
              </a:spcBef>
              <a:spcAft>
                <a:spcPts val="600"/>
              </a:spcAft>
              <a:buClr>
                <a:schemeClr val="tx2"/>
              </a:buClr>
              <a:buSzPct val="95000"/>
              <a:buFont typeface="Arial" pitchFamily="34" charset="0"/>
              <a:buChar char="•"/>
            </a:pPr>
            <a:r>
              <a:rPr lang="en-US" sz="1800" dirty="0" smtClean="0">
                <a:latin typeface="Arial" panose="020B0604020202020204" pitchFamily="34" charset="0"/>
                <a:cs typeface="Arial" panose="020B0604020202020204" pitchFamily="34" charset="0"/>
              </a:rPr>
              <a:t>Deliverables created by multistate subgroup pf accessibility SMEs</a:t>
            </a:r>
          </a:p>
          <a:p>
            <a:pPr marL="610362" lvl="2" indent="-285750">
              <a:spcBef>
                <a:spcPts val="0"/>
              </a:spcBef>
              <a:spcAft>
                <a:spcPts val="600"/>
              </a:spcAft>
              <a:buClr>
                <a:schemeClr val="tx2"/>
              </a:buClr>
              <a:buSzPct val="95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Sarah Bourne: Director </a:t>
            </a:r>
            <a:r>
              <a:rPr lang="en-US" sz="1600" dirty="0">
                <a:latin typeface="Arial" panose="020B0604020202020204" pitchFamily="34" charset="0"/>
                <a:cs typeface="Arial" panose="020B0604020202020204" pitchFamily="34" charset="0"/>
              </a:rPr>
              <a:t>of IT Accessibility, </a:t>
            </a:r>
            <a:r>
              <a:rPr lang="en-US" sz="1600" dirty="0" err="1" smtClean="0">
                <a:latin typeface="Arial" panose="020B0604020202020204" pitchFamily="34" charset="0"/>
                <a:cs typeface="Arial" panose="020B0604020202020204" pitchFamily="34" charset="0"/>
              </a:rPr>
              <a:t>MassIT</a:t>
            </a:r>
            <a:r>
              <a:rPr lang="en-US" sz="1600" dirty="0" smtClean="0">
                <a:latin typeface="Arial" panose="020B0604020202020204" pitchFamily="34" charset="0"/>
                <a:cs typeface="Arial" panose="020B0604020202020204" pitchFamily="34" charset="0"/>
              </a:rPr>
              <a:t>, Commonwealth </a:t>
            </a:r>
            <a:r>
              <a:rPr lang="en-US" sz="1600" dirty="0">
                <a:latin typeface="Arial" panose="020B0604020202020204" pitchFamily="34" charset="0"/>
                <a:cs typeface="Arial" panose="020B0604020202020204" pitchFamily="34" charset="0"/>
              </a:rPr>
              <a:t>of </a:t>
            </a:r>
            <a:r>
              <a:rPr lang="en-US" sz="1600" dirty="0" smtClean="0">
                <a:latin typeface="Arial" panose="020B0604020202020204" pitchFamily="34" charset="0"/>
                <a:cs typeface="Arial" panose="020B0604020202020204" pitchFamily="34" charset="0"/>
              </a:rPr>
              <a:t>Massachusetts</a:t>
            </a:r>
          </a:p>
          <a:p>
            <a:pPr marL="610362" lvl="2" indent="-285750">
              <a:spcBef>
                <a:spcPts val="0"/>
              </a:spcBef>
              <a:spcAft>
                <a:spcPts val="600"/>
              </a:spcAft>
              <a:buClr>
                <a:schemeClr val="tx2"/>
              </a:buClr>
              <a:buSzPct val="950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Jeff Kline: Program Director, Statewide </a:t>
            </a:r>
            <a:r>
              <a:rPr lang="en-US" sz="1600" dirty="0">
                <a:latin typeface="Arial" panose="020B0604020202020204" pitchFamily="34" charset="0"/>
                <a:cs typeface="Arial" panose="020B0604020202020204" pitchFamily="34" charset="0"/>
              </a:rPr>
              <a:t>EIR </a:t>
            </a:r>
            <a:r>
              <a:rPr lang="en-US" sz="1600" dirty="0" smtClean="0">
                <a:latin typeface="Arial" panose="020B0604020202020204" pitchFamily="34" charset="0"/>
                <a:cs typeface="Arial" panose="020B0604020202020204" pitchFamily="34" charset="0"/>
              </a:rPr>
              <a:t>Accessibility, Texas </a:t>
            </a:r>
            <a:r>
              <a:rPr lang="en-US" sz="1600" dirty="0">
                <a:latin typeface="Arial" panose="020B0604020202020204" pitchFamily="34" charset="0"/>
                <a:cs typeface="Arial" panose="020B0604020202020204" pitchFamily="34" charset="0"/>
              </a:rPr>
              <a:t>Department of Information </a:t>
            </a:r>
            <a:r>
              <a:rPr lang="en-US" sz="1600" dirty="0" smtClean="0">
                <a:latin typeface="Arial" panose="020B0604020202020204" pitchFamily="34" charset="0"/>
                <a:cs typeface="Arial" panose="020B0604020202020204" pitchFamily="34" charset="0"/>
              </a:rPr>
              <a:t>Resources</a:t>
            </a:r>
          </a:p>
          <a:p>
            <a:pPr marL="610362" lvl="2" indent="-285750">
              <a:spcBef>
                <a:spcPts val="0"/>
              </a:spcBef>
              <a:spcAft>
                <a:spcPts val="600"/>
              </a:spcAft>
              <a:buClr>
                <a:schemeClr val="tx2"/>
              </a:buClr>
              <a:buSzPct val="95000"/>
              <a:buFont typeface="Arial" panose="020B0604020202020204" pitchFamily="34" charset="0"/>
              <a:buChar char="‒"/>
            </a:pPr>
            <a:r>
              <a:rPr lang="en-US" sz="1600" dirty="0">
                <a:latin typeface="Arial" panose="020B0604020202020204" pitchFamily="34" charset="0"/>
                <a:cs typeface="Arial" panose="020B0604020202020204" pitchFamily="34" charset="0"/>
              </a:rPr>
              <a:t>Jay Wyant: </a:t>
            </a:r>
            <a:r>
              <a:rPr lang="en-US" sz="1600" dirty="0" smtClean="0">
                <a:latin typeface="Arial" panose="020B0604020202020204" pitchFamily="34" charset="0"/>
                <a:cs typeface="Arial" panose="020B0604020202020204" pitchFamily="34" charset="0"/>
              </a:rPr>
              <a:t>Chief Information Accessibility Officer,  Minnesota IT Services</a:t>
            </a:r>
            <a:endParaRPr lang="en-US" sz="1600" b="1" dirty="0" smtClean="0">
              <a:latin typeface="Arial" panose="020B0604020202020204" pitchFamily="34" charset="0"/>
              <a:cs typeface="Arial" panose="020B0604020202020204" pitchFamily="34" charset="0"/>
            </a:endParaRPr>
          </a:p>
        </p:txBody>
      </p:sp>
      <p:pic>
        <p:nvPicPr>
          <p:cNvPr id="6" name="Picture 5" descr="business meeting group&#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133600" cy="1438513"/>
          </a:xfrm>
          <a:prstGeom prst="rect">
            <a:avLst/>
          </a:prstGeom>
        </p:spPr>
      </p:pic>
    </p:spTree>
    <p:extLst>
      <p:ext uri="{BB962C8B-B14F-4D97-AF65-F5344CB8AC3E}">
        <p14:creationId xmlns:p14="http://schemas.microsoft.com/office/powerpoint/2010/main" val="2951786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14</a:t>
            </a:fld>
            <a:endParaRPr lang="en-US" altLang="en-US" dirty="0">
              <a:solidFill>
                <a:srgbClr val="000000"/>
              </a:solidFill>
            </a:endParaRPr>
          </a:p>
        </p:txBody>
      </p:sp>
      <p:sp>
        <p:nvSpPr>
          <p:cNvPr id="3" name="Title 2"/>
          <p:cNvSpPr>
            <a:spLocks noGrp="1"/>
          </p:cNvSpPr>
          <p:nvPr>
            <p:ph type="title" idx="4294967295"/>
          </p:nvPr>
        </p:nvSpPr>
        <p:spPr>
          <a:xfrm>
            <a:off x="1660449" y="260874"/>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Deliverables </a:t>
            </a:r>
          </a:p>
        </p:txBody>
      </p:sp>
      <p:sp>
        <p:nvSpPr>
          <p:cNvPr id="2" name="Text Placeholder 1"/>
          <p:cNvSpPr>
            <a:spLocks noGrp="1"/>
          </p:cNvSpPr>
          <p:nvPr>
            <p:ph type="body" idx="4294967295"/>
          </p:nvPr>
        </p:nvSpPr>
        <p:spPr>
          <a:xfrm>
            <a:off x="228600" y="1676400"/>
            <a:ext cx="8686800" cy="4876800"/>
          </a:xfrm>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cs typeface="Arial" panose="020B0604020202020204" pitchFamily="34" charset="0"/>
              </a:rPr>
              <a:t>Deliverables completed and reviewed by workgroup members:</a:t>
            </a:r>
            <a:endParaRPr lang="en-US" sz="2400" b="1"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PDAA Core Criteria </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PDAA Maturity Model</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Self-assessment form/questionnaire for vendors</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PDAA FAQs </a:t>
            </a:r>
            <a:r>
              <a:rPr lang="en-US" sz="2800" b="0" kern="1200" dirty="0" smtClean="0">
                <a:solidFill>
                  <a:schemeClr val="tx1"/>
                </a:solidFill>
                <a:effectLst/>
                <a:latin typeface="Arial" panose="020B0604020202020204" pitchFamily="34" charset="0"/>
                <a:ea typeface="+mn-ea"/>
                <a:cs typeface="Arial" panose="020B0604020202020204" pitchFamily="34" charset="0"/>
              </a:rPr>
              <a:t> </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Generic vendor implementation timeline</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800" kern="1200" dirty="0" smtClean="0">
                <a:solidFill>
                  <a:schemeClr val="tx1"/>
                </a:solidFill>
                <a:effectLst/>
                <a:latin typeface="Arial" panose="020B0604020202020204" pitchFamily="34" charset="0"/>
                <a:ea typeface="+mn-ea"/>
                <a:cs typeface="Arial" panose="020B0604020202020204" pitchFamily="34" charset="0"/>
              </a:rPr>
              <a:t>List of resources</a:t>
            </a:r>
            <a:endParaRPr lang="en-US" sz="24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53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15</a:t>
            </a:fld>
            <a:endParaRPr lang="en-US" dirty="0"/>
          </a:p>
        </p:txBody>
      </p:sp>
      <p:sp>
        <p:nvSpPr>
          <p:cNvPr id="2" name="Title 1"/>
          <p:cNvSpPr>
            <a:spLocks noGrp="1"/>
          </p:cNvSpPr>
          <p:nvPr>
            <p:ph type="title"/>
          </p:nvPr>
        </p:nvSpPr>
        <p:spPr>
          <a:xfrm>
            <a:off x="1752600" y="381000"/>
            <a:ext cx="7239000" cy="1143000"/>
          </a:xfrm>
        </p:spPr>
        <p:txBody>
          <a:bodyPr vert="horz" lIns="91440" tIns="45720" rIns="91440" bIns="45720" rtlCol="0" anchor="ctr">
            <a:normAutofit/>
          </a:bodyPr>
          <a:lstStyle/>
          <a:p>
            <a:pPr algn="r"/>
            <a:r>
              <a:rPr lang="it-IT" sz="2400" b="0" dirty="0">
                <a:effectLst/>
                <a:latin typeface="Arial" panose="020B0604020202020204" pitchFamily="34" charset="0"/>
                <a:cs typeface="Arial" panose="020B0604020202020204" pitchFamily="34" charset="0"/>
              </a:rPr>
              <a:t>PDAA Core Criteria for Vendors </a:t>
            </a:r>
            <a:endParaRPr lang="en-US" sz="2400" b="0" dirty="0">
              <a:effectLst/>
              <a:latin typeface="Arial" panose="020B0604020202020204" pitchFamily="34" charset="0"/>
              <a:cs typeface="Arial" panose="020B0604020202020204" pitchFamily="34" charset="0"/>
            </a:endParaRPr>
          </a:p>
        </p:txBody>
      </p:sp>
      <p:sp>
        <p:nvSpPr>
          <p:cNvPr id="3" name="Content Placeholder 2" descr="decorative"/>
          <p:cNvSpPr>
            <a:spLocks noGrp="1"/>
          </p:cNvSpPr>
          <p:nvPr>
            <p:ph idx="1"/>
          </p:nvPr>
        </p:nvSpPr>
        <p:spPr>
          <a:xfrm>
            <a:off x="228600" y="1600200"/>
            <a:ext cx="8686800" cy="4876800"/>
          </a:xfrm>
          <a:ln w="38100">
            <a:noFill/>
          </a:ln>
        </p:spPr>
        <p:txBody>
          <a:bodyPr anchor="ctr">
            <a:normAutofit lnSpcReduction="10000"/>
          </a:bodyPr>
          <a:lstStyle/>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Develop, implement, and maintain an ICT accessibility policy.</a:t>
            </a:r>
            <a:endParaRPr lang="en-US" sz="2200" dirty="0">
              <a:latin typeface="Arial" panose="020B0604020202020204" pitchFamily="34" charset="0"/>
              <a:cs typeface="Arial" panose="020B0604020202020204" pitchFamily="34" charset="0"/>
            </a:endParaRPr>
          </a:p>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Establish and maintain an organizational structure that enables and facilitates progress in ICT accessibility.</a:t>
            </a:r>
            <a:endParaRPr lang="en-US" sz="2200" dirty="0">
              <a:latin typeface="Arial" panose="020B0604020202020204" pitchFamily="34" charset="0"/>
              <a:cs typeface="Arial" panose="020B0604020202020204" pitchFamily="34" charset="0"/>
            </a:endParaRPr>
          </a:p>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Integrate ICT accessibility criteria into key phases of development, procurement, acquisitions, and other relevant business processes.</a:t>
            </a:r>
            <a:endParaRPr lang="en-US" sz="2200" dirty="0">
              <a:latin typeface="Arial" panose="020B0604020202020204" pitchFamily="34" charset="0"/>
              <a:cs typeface="Arial" panose="020B0604020202020204" pitchFamily="34" charset="0"/>
            </a:endParaRPr>
          </a:p>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Provide a process for addressing inaccessible ICT. </a:t>
            </a:r>
            <a:endParaRPr lang="en-US" sz="2200" dirty="0">
              <a:latin typeface="Arial" panose="020B0604020202020204" pitchFamily="34" charset="0"/>
              <a:cs typeface="Arial" panose="020B0604020202020204" pitchFamily="34" charset="0"/>
            </a:endParaRPr>
          </a:p>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Ensure the availability of relevant ICT accessibility skills and other resources within (or to) the organization.</a:t>
            </a:r>
            <a:endParaRPr lang="en-US" sz="2200" dirty="0">
              <a:latin typeface="Arial" panose="020B0604020202020204" pitchFamily="34" charset="0"/>
              <a:cs typeface="Arial" panose="020B0604020202020204" pitchFamily="34" charset="0"/>
            </a:endParaRPr>
          </a:p>
          <a:p>
            <a:pPr marL="457200" indent="-457200" fontAlgn="ctr">
              <a:spcBef>
                <a:spcPts val="600"/>
              </a:spcBef>
              <a:spcAft>
                <a:spcPts val="600"/>
              </a:spcAft>
              <a:buFont typeface="+mj-lt"/>
              <a:buAutoNum type="arabicPeriod"/>
            </a:pPr>
            <a:r>
              <a:rPr lang="en-US" sz="2200" b="1" dirty="0">
                <a:latin typeface="Arial" panose="020B0604020202020204" pitchFamily="34" charset="0"/>
                <a:cs typeface="Arial" panose="020B0604020202020204" pitchFamily="34" charset="0"/>
              </a:rPr>
              <a:t>Make information regarding ICT accessibility policy, plans, and progress </a:t>
            </a:r>
            <a:r>
              <a:rPr lang="en-US" b="1" dirty="0">
                <a:latin typeface="Arial" panose="020B0604020202020204" pitchFamily="34" charset="0"/>
                <a:cs typeface="Arial" panose="020B0604020202020204" pitchFamily="34" charset="0"/>
              </a:rPr>
              <a:t>available to customers.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574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16</a:t>
            </a:fld>
            <a:endParaRPr lang="en-US" altLang="en-US" dirty="0">
              <a:solidFill>
                <a:srgbClr val="000000"/>
              </a:solidFill>
            </a:endParaRPr>
          </a:p>
        </p:txBody>
      </p:sp>
      <p:sp>
        <p:nvSpPr>
          <p:cNvPr id="3" name="Title 2"/>
          <p:cNvSpPr>
            <a:spLocks noGrp="1"/>
          </p:cNvSpPr>
          <p:nvPr>
            <p:ph type="title" idx="4294967295"/>
          </p:nvPr>
        </p:nvSpPr>
        <p:spPr>
          <a:xfrm>
            <a:off x="1630232" y="273574"/>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#1  </a:t>
            </a:r>
            <a:endParaRPr lang="en-US" sz="2400" b="0" dirty="0">
              <a:effectLst/>
              <a:latin typeface="Arial" panose="020B0604020202020204" pitchFamily="34" charset="0"/>
              <a:cs typeface="Arial" panose="020B0604020202020204" pitchFamily="34" charset="0"/>
            </a:endParaRPr>
          </a:p>
        </p:txBody>
      </p:sp>
      <p:sp>
        <p:nvSpPr>
          <p:cNvPr id="2" name="Text Placeholder 1"/>
          <p:cNvSpPr>
            <a:spLocks noGrp="1"/>
          </p:cNvSpPr>
          <p:nvPr>
            <p:ph type="body" idx="4294967295"/>
          </p:nvPr>
        </p:nvSpPr>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Develop, implement, and maintain an ICT accessibility policy. </a:t>
            </a:r>
            <a:endParaRPr lang="en-US" sz="2800" b="1"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Creates a foundation on which accessibility programs and initiatives can be built.</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Ensures continuity of accessibility efforts by supporting strategic rather than tactical efforts.</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Allows people in different roles across the organization to understand their responsibilities.</a:t>
            </a:r>
            <a:endParaRPr lang="en-US" sz="2400" dirty="0" smtClean="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220533" y="5029200"/>
          <a:ext cx="8686799" cy="1153184"/>
        </p:xfrm>
        <a:graphic>
          <a:graphicData uri="http://schemas.openxmlformats.org/drawingml/2006/table">
            <a:tbl>
              <a:tblPr firstRow="1" firstCol="1" bandRow="1"/>
              <a:tblGrid>
                <a:gridCol w="294468"/>
                <a:gridCol w="2723827"/>
                <a:gridCol w="1840424"/>
                <a:gridCol w="1766806"/>
                <a:gridCol w="2061274"/>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661553">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Develop</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 implement, and maintain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appropriate plans in place to implement and maintain the policy.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 metrics and track progress towards achieving compliance to the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576615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17</a:t>
            </a:fld>
            <a:endParaRPr lang="en-US" dirty="0"/>
          </a:p>
        </p:txBody>
      </p:sp>
      <p:sp>
        <p:nvSpPr>
          <p:cNvPr id="2" name="Title 1"/>
          <p:cNvSpPr>
            <a:spLocks noGrp="1"/>
          </p:cNvSpPr>
          <p:nvPr>
            <p:ph type="title"/>
          </p:nvPr>
        </p:nvSpPr>
        <p:spPr>
          <a:xfrm>
            <a:off x="3810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Policy Exercise</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Policy excercise table"/>
          <p:cNvGraphicFramePr>
            <a:graphicFrameLocks noGrp="1"/>
          </p:cNvGraphicFramePr>
          <p:nvPr>
            <p:extLst>
              <p:ext uri="{D42A27DB-BD31-4B8C-83A1-F6EECF244321}">
                <p14:modId xmlns:p14="http://schemas.microsoft.com/office/powerpoint/2010/main" val="1101788903"/>
              </p:ext>
            </p:extLst>
          </p:nvPr>
        </p:nvGraphicFramePr>
        <p:xfrm>
          <a:off x="381000" y="1676400"/>
          <a:ext cx="8153400" cy="4605784"/>
        </p:xfrm>
        <a:graphic>
          <a:graphicData uri="http://schemas.openxmlformats.org/drawingml/2006/table">
            <a:tbl>
              <a:tblPr firstRow="1" bandRow="1">
                <a:tableStyleId>{5C22544A-7EE6-4342-B048-85BDC9FD1C3A}</a:tableStyleId>
              </a:tblPr>
              <a:tblGrid>
                <a:gridCol w="3294304"/>
                <a:gridCol w="4859096"/>
              </a:tblGrid>
              <a:tr h="10923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Basic questions organizations need to answer in </a:t>
                      </a:r>
                    </a:p>
                    <a:p>
                      <a:pPr algn="ctr"/>
                      <a:r>
                        <a:rPr lang="en-US" sz="2000" dirty="0" smtClean="0"/>
                        <a:t>an IT accessibility policy</a:t>
                      </a:r>
                      <a:endParaRPr lang="en-US" sz="2000" dirty="0"/>
                    </a:p>
                  </a:txBody>
                  <a:tcPr/>
                </a:tc>
                <a:tc>
                  <a:txBody>
                    <a:bodyPr/>
                    <a:lstStyle/>
                    <a:p>
                      <a:pPr algn="ctr"/>
                      <a:r>
                        <a:rPr lang="en-US" sz="2000" b="1" kern="1200" dirty="0" smtClean="0">
                          <a:solidFill>
                            <a:schemeClr val="lt1"/>
                          </a:solidFill>
                          <a:latin typeface="+mn-lt"/>
                          <a:ea typeface="+mn-ea"/>
                          <a:cs typeface="+mn-cs"/>
                        </a:rPr>
                        <a:t>Responses</a:t>
                      </a:r>
                      <a:endParaRPr lang="en-US" sz="2000" b="1" kern="1200" dirty="0">
                        <a:solidFill>
                          <a:schemeClr val="lt1"/>
                        </a:solidFill>
                        <a:latin typeface="+mn-lt"/>
                        <a:ea typeface="+mn-ea"/>
                        <a:cs typeface="+mn-cs"/>
                      </a:endParaRPr>
                    </a:p>
                  </a:txBody>
                  <a:tcPr>
                    <a:solidFill>
                      <a:schemeClr val="accent1"/>
                    </a:solidFill>
                  </a:tcPr>
                </a:tc>
              </a:tr>
              <a:tr h="579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Why</a:t>
                      </a:r>
                      <a:r>
                        <a:rPr lang="en-US" sz="2000" dirty="0" smtClean="0"/>
                        <a:t> do we need it?</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solidFill>
                      <a:schemeClr val="accent1">
                        <a:lumMod val="40000"/>
                        <a:lumOff val="60000"/>
                      </a:schemeClr>
                    </a:solidFill>
                  </a:tcPr>
                </a:tc>
              </a:tr>
              <a:tr h="613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What</a:t>
                      </a:r>
                      <a:r>
                        <a:rPr lang="en-US" sz="2000" dirty="0" smtClean="0"/>
                        <a:t> do we need to do?</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79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Who</a:t>
                      </a:r>
                      <a:r>
                        <a:rPr lang="en-US" sz="2000" dirty="0" smtClean="0"/>
                        <a:t> is responsible?</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79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Where</a:t>
                      </a:r>
                      <a:r>
                        <a:rPr lang="en-US" sz="2000" dirty="0" smtClean="0"/>
                        <a:t> does it apply?</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79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When</a:t>
                      </a:r>
                      <a:r>
                        <a:rPr lang="en-US" sz="2000" dirty="0" smtClean="0"/>
                        <a:t> should it take effect?</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79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How</a:t>
                      </a:r>
                      <a:r>
                        <a:rPr lang="en-US" sz="2000" dirty="0" smtClean="0"/>
                        <a:t> do we execute?</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858237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18</a:t>
            </a:fld>
            <a:endParaRPr lang="en-US" dirty="0"/>
          </a:p>
        </p:txBody>
      </p:sp>
      <p:sp>
        <p:nvSpPr>
          <p:cNvPr id="2" name="Title 1"/>
          <p:cNvSpPr>
            <a:spLocks noGrp="1"/>
          </p:cNvSpPr>
          <p:nvPr>
            <p:ph type="title"/>
          </p:nvPr>
        </p:nvSpPr>
        <p:spPr>
          <a:xfrm>
            <a:off x="381000" y="2286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Developing an organization-wide </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IT accessibility policy</a:t>
            </a:r>
            <a:endParaRPr lang="en-US" sz="2400" b="0" dirty="0">
              <a:effectLst/>
              <a:latin typeface="Arial" panose="020B0604020202020204" pitchFamily="34" charset="0"/>
              <a:cs typeface="Arial" panose="020B0604020202020204" pitchFamily="34" charset="0"/>
            </a:endParaRPr>
          </a:p>
        </p:txBody>
      </p:sp>
      <p:pic>
        <p:nvPicPr>
          <p:cNvPr id="3" name="Picture 2" descr="Policy core team should contain representation from an industry accessibility expert, Internal accessibiltity policy / governance, and acessibility technical leadership. This team develops the policy and then holds review / obtains concurrence with the stakeholder organi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2063"/>
            <a:ext cx="9144000" cy="5495937"/>
          </a:xfrm>
          <a:prstGeom prst="rect">
            <a:avLst/>
          </a:prstGeom>
        </p:spPr>
      </p:pic>
    </p:spTree>
    <p:extLst>
      <p:ext uri="{BB962C8B-B14F-4D97-AF65-F5344CB8AC3E}">
        <p14:creationId xmlns:p14="http://schemas.microsoft.com/office/powerpoint/2010/main" val="1869841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19</a:t>
            </a:fld>
            <a:endParaRPr lang="en-US" altLang="en-US" dirty="0">
              <a:solidFill>
                <a:srgbClr val="000000"/>
              </a:solidFill>
            </a:endParaRPr>
          </a:p>
        </p:txBody>
      </p:sp>
      <p:sp>
        <p:nvSpPr>
          <p:cNvPr id="3" name="Title 2"/>
          <p:cNvSpPr>
            <a:spLocks noGrp="1"/>
          </p:cNvSpPr>
          <p:nvPr>
            <p:ph type="title" idx="4294967295"/>
          </p:nvPr>
        </p:nvSpPr>
        <p:spPr>
          <a:xfrm>
            <a:off x="1668332"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a:t>
            </a:r>
            <a:r>
              <a:rPr lang="en-US" sz="2400" b="0" dirty="0">
                <a:effectLst/>
                <a:latin typeface="Arial" panose="020B0604020202020204" pitchFamily="34" charset="0"/>
                <a:cs typeface="Arial" panose="020B0604020202020204" pitchFamily="34" charset="0"/>
              </a:rPr>
              <a:t>Criteria </a:t>
            </a:r>
            <a:r>
              <a:rPr lang="en-US" sz="2400" b="0" dirty="0">
                <a:effectLst/>
                <a:latin typeface="Arial" panose="020B0604020202020204" pitchFamily="34" charset="0"/>
                <a:cs typeface="Arial" panose="020B0604020202020204" pitchFamily="34" charset="0"/>
              </a:rPr>
              <a:t>#2 </a:t>
            </a:r>
            <a:endParaRPr lang="en-US" sz="2400" b="0" dirty="0">
              <a:effectLst/>
              <a:latin typeface="Arial" panose="020B0604020202020204" pitchFamily="34" charset="0"/>
              <a:cs typeface="Arial" panose="020B0604020202020204" pitchFamily="34" charset="0"/>
            </a:endParaRPr>
          </a:p>
        </p:txBody>
      </p:sp>
      <p:sp>
        <p:nvSpPr>
          <p:cNvPr id="2" name="Text Placeholder 1"/>
          <p:cNvSpPr>
            <a:spLocks noGrp="1"/>
          </p:cNvSpPr>
          <p:nvPr>
            <p:ph type="body" idx="4294967295"/>
          </p:nvPr>
        </p:nvSpPr>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Establish and maintain an organizational structure that enables and facilitates progress in ICT accessibility.  </a:t>
            </a:r>
            <a:endParaRPr lang="en-US" b="1"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Ensures that ICT accessibility roles are identified and positioned within the organization for greatest impact</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Defines responsibilities across the organization, including the designation of an executive sponsor. </a:t>
            </a:r>
            <a:endParaRPr lang="en-US" sz="2400" dirty="0" smtClean="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152400" y="5029200"/>
          <a:ext cx="8602533" cy="1187403"/>
        </p:xfrm>
        <a:graphic>
          <a:graphicData uri="http://schemas.openxmlformats.org/drawingml/2006/table">
            <a:tbl>
              <a:tblPr firstRow="1" firstCol="1" bandRow="1"/>
              <a:tblGrid>
                <a:gridCol w="291611"/>
                <a:gridCol w="2697404"/>
                <a:gridCol w="1822571"/>
                <a:gridCol w="1749668"/>
                <a:gridCol w="2041279"/>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882071">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Establish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and maintain an organizational structure that enables and facilitates progress in ICT accessibility.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 an organization wide governance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Designate of one or more individuals responsible for implementation.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reporting/decision mechanism and maintain records.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337402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5" name="Slide Number Placeholder 17"/>
          <p:cNvSpPr>
            <a:spLocks noGrp="1"/>
          </p:cNvSpPr>
          <p:nvPr>
            <p:ph type="sldNum" sz="quarter" idx="4294967295"/>
          </p:nvPr>
        </p:nvSpPr>
        <p:spPr>
          <a:xfrm>
            <a:off x="8603857" y="6492875"/>
            <a:ext cx="457200" cy="365125"/>
          </a:xfrm>
          <a:prstGeom prst="rect">
            <a:avLst/>
          </a:prstGeom>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0FE34907-2B62-4D8D-9473-C562660B0C59}" type="slidenum">
              <a:rPr lang="en-US" smtClean="0"/>
              <a:pPr/>
              <a:t>2</a:t>
            </a:fld>
            <a:endParaRPr lang="en-US" dirty="0" smtClean="0"/>
          </a:p>
        </p:txBody>
      </p:sp>
      <p:sp>
        <p:nvSpPr>
          <p:cNvPr id="4" name="Title 3"/>
          <p:cNvSpPr>
            <a:spLocks noGrp="1"/>
          </p:cNvSpPr>
          <p:nvPr>
            <p:ph type="title"/>
          </p:nvPr>
        </p:nvSpPr>
        <p:spPr>
          <a:xfrm>
            <a:off x="228600" y="685800"/>
            <a:ext cx="8686800" cy="457200"/>
          </a:xfrm>
        </p:spPr>
        <p:txBody>
          <a:bodyPr>
            <a:normAutofit/>
          </a:bodyPr>
          <a:lstStyle/>
          <a:p>
            <a:pPr algn="r"/>
            <a:r>
              <a:rPr lang="en-US" sz="2400" b="0" dirty="0">
                <a:effectLst/>
                <a:latin typeface="Arial" panose="020B0604020202020204" pitchFamily="34" charset="0"/>
                <a:cs typeface="Arial" panose="020B0604020202020204" pitchFamily="34" charset="0"/>
              </a:rPr>
              <a:t>Accessibility is about </a:t>
            </a:r>
            <a:r>
              <a:rPr lang="en-US" sz="2400" b="0" u="sng" dirty="0">
                <a:effectLst/>
                <a:latin typeface="Arial" panose="020B0604020202020204" pitchFamily="34" charset="0"/>
                <a:cs typeface="Arial" panose="020B0604020202020204" pitchFamily="34" charset="0"/>
              </a:rPr>
              <a:t>all</a:t>
            </a:r>
            <a:r>
              <a:rPr lang="en-US" sz="2400" b="0" dirty="0">
                <a:effectLst/>
                <a:latin typeface="Arial" panose="020B0604020202020204" pitchFamily="34" charset="0"/>
                <a:cs typeface="Arial" panose="020B0604020202020204" pitchFamily="34" charset="0"/>
              </a:rPr>
              <a:t> of </a:t>
            </a:r>
            <a:r>
              <a:rPr lang="en-US" sz="2400" b="0" dirty="0" smtClean="0">
                <a:effectLst/>
                <a:latin typeface="Arial" panose="020B0604020202020204" pitchFamily="34" charset="0"/>
                <a:cs typeface="Arial" panose="020B0604020202020204" pitchFamily="34" charset="0"/>
              </a:rPr>
              <a:t>us</a:t>
            </a:r>
            <a:endParaRPr lang="en-US" sz="2400" b="0" dirty="0">
              <a:effectLst/>
              <a:latin typeface="Arial" panose="020B0604020202020204" pitchFamily="34" charset="0"/>
              <a:cs typeface="Arial" panose="020B0604020202020204" pitchFamily="34" charset="0"/>
            </a:endParaRPr>
          </a:p>
        </p:txBody>
      </p:sp>
      <p:sp>
        <p:nvSpPr>
          <p:cNvPr id="6" name="Text Box 34"/>
          <p:cNvSpPr txBox="1">
            <a:spLocks noChangeArrowheads="1"/>
          </p:cNvSpPr>
          <p:nvPr/>
        </p:nvSpPr>
        <p:spPr bwMode="auto">
          <a:xfrm>
            <a:off x="381000" y="1800761"/>
            <a:ext cx="83534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3388">
              <a:defRPr>
                <a:solidFill>
                  <a:schemeClr val="tx1"/>
                </a:solidFill>
                <a:latin typeface="Arial" charset="0"/>
                <a:ea typeface="ＭＳ Ｐゴシック" pitchFamily="-111" charset="-128"/>
              </a:defRPr>
            </a:lvl1pPr>
            <a:lvl2pPr marL="742950" indent="-285750" defTabSz="433388">
              <a:defRPr>
                <a:solidFill>
                  <a:schemeClr val="tx1"/>
                </a:solidFill>
                <a:latin typeface="Arial" charset="0"/>
                <a:ea typeface="ＭＳ Ｐゴシック" pitchFamily="-111" charset="-128"/>
              </a:defRPr>
            </a:lvl2pPr>
            <a:lvl3pPr marL="1143000" indent="-228600" defTabSz="433388">
              <a:defRPr>
                <a:solidFill>
                  <a:schemeClr val="tx1"/>
                </a:solidFill>
                <a:latin typeface="Arial" charset="0"/>
                <a:ea typeface="ＭＳ Ｐゴシック" pitchFamily="-111" charset="-128"/>
              </a:defRPr>
            </a:lvl3pPr>
            <a:lvl4pPr marL="1600200" indent="-228600" defTabSz="433388">
              <a:defRPr>
                <a:solidFill>
                  <a:schemeClr val="tx1"/>
                </a:solidFill>
                <a:latin typeface="Arial" charset="0"/>
                <a:ea typeface="ＭＳ Ｐゴシック" pitchFamily="-111" charset="-128"/>
              </a:defRPr>
            </a:lvl4pPr>
            <a:lvl5pPr marL="2057400" indent="-228600" defTabSz="433388">
              <a:defRPr>
                <a:solidFill>
                  <a:schemeClr val="tx1"/>
                </a:solidFill>
                <a:latin typeface="Arial" charset="0"/>
                <a:ea typeface="ＭＳ Ｐゴシック" pitchFamily="-111"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pitchFamily="-111" charset="-128"/>
              </a:defRPr>
            </a:lvl9pPr>
          </a:lstStyle>
          <a:p>
            <a:pPr algn="l" eaLnBrk="1" hangingPunct="1">
              <a:lnSpc>
                <a:spcPct val="100000"/>
              </a:lnSpc>
              <a:spcBef>
                <a:spcPct val="50000"/>
              </a:spcBef>
              <a:buClr>
                <a:schemeClr val="accent2"/>
              </a:buClr>
              <a:buFont typeface="Wingdings" pitchFamily="2" charset="2"/>
              <a:buNone/>
            </a:pPr>
            <a:r>
              <a:rPr lang="en-US" sz="2000" b="1" dirty="0" smtClean="0">
                <a:cs typeface="Arial" charset="0"/>
              </a:rPr>
              <a:t>People </a:t>
            </a:r>
            <a:r>
              <a:rPr lang="en-US" sz="2000" b="1" dirty="0">
                <a:cs typeface="Arial" charset="0"/>
              </a:rPr>
              <a:t>with </a:t>
            </a:r>
            <a:r>
              <a:rPr lang="en-US" sz="2000" b="1" dirty="0" smtClean="0">
                <a:cs typeface="Arial" charset="0"/>
              </a:rPr>
              <a:t>Disabilities: Statistics</a:t>
            </a:r>
          </a:p>
          <a:p>
            <a:pPr algn="l" eaLnBrk="1" hangingPunct="1">
              <a:lnSpc>
                <a:spcPct val="100000"/>
              </a:lnSpc>
              <a:spcBef>
                <a:spcPct val="50000"/>
              </a:spcBef>
              <a:buClr>
                <a:schemeClr val="accent2"/>
              </a:buClr>
              <a:buFont typeface="Wingdings" pitchFamily="2" charset="2"/>
              <a:buNone/>
            </a:pPr>
            <a:endParaRPr lang="en-US" sz="2000" b="1" dirty="0">
              <a:cs typeface="Arial" charset="0"/>
            </a:endParaRPr>
          </a:p>
          <a:p>
            <a:pPr algn="l" eaLnBrk="1" hangingPunct="1">
              <a:lnSpc>
                <a:spcPct val="100000"/>
              </a:lnSpc>
              <a:spcBef>
                <a:spcPct val="50000"/>
              </a:spcBef>
              <a:buClr>
                <a:schemeClr val="accent2"/>
              </a:buClr>
              <a:buFont typeface="Wingdings" pitchFamily="2" charset="2"/>
              <a:buNone/>
            </a:pPr>
            <a:endParaRPr lang="en-US" sz="2000" b="1" dirty="0">
              <a:cs typeface="Arial" charset="0"/>
            </a:endParaRPr>
          </a:p>
        </p:txBody>
      </p:sp>
      <p:graphicFrame>
        <p:nvGraphicFramePr>
          <p:cNvPr id="78995" name="Group 147" descr="World wide and US deisabled population table"/>
          <p:cNvGraphicFramePr>
            <a:graphicFrameLocks noGrp="1"/>
          </p:cNvGraphicFramePr>
          <p:nvPr>
            <p:extLst>
              <p:ext uri="{D42A27DB-BD31-4B8C-83A1-F6EECF244321}">
                <p14:modId xmlns:p14="http://schemas.microsoft.com/office/powerpoint/2010/main" val="106216476"/>
              </p:ext>
            </p:extLst>
          </p:nvPr>
        </p:nvGraphicFramePr>
        <p:xfrm>
          <a:off x="833159" y="2491419"/>
          <a:ext cx="7750820" cy="1842013"/>
        </p:xfrm>
        <a:graphic>
          <a:graphicData uri="http://schemas.openxmlformats.org/drawingml/2006/table">
            <a:tbl>
              <a:tblPr firstRow="1"/>
              <a:tblGrid>
                <a:gridCol w="1978415"/>
                <a:gridCol w="2004932"/>
                <a:gridCol w="1938673"/>
                <a:gridCol w="1828800"/>
              </a:tblGrid>
              <a:tr h="5739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World </a:t>
                      </a:r>
                      <a:r>
                        <a:rPr kumimoji="0" lang="en-US" sz="1800" b="1" i="0" u="none" strike="noStrike" cap="none" normalizeH="0" baseline="0" dirty="0" smtClean="0">
                          <a:ln>
                            <a:noFill/>
                          </a:ln>
                          <a:solidFill>
                            <a:schemeClr val="tx1"/>
                          </a:solidFill>
                          <a:effectLst/>
                          <a:latin typeface="Arial" charset="0"/>
                          <a:ea typeface="ＭＳ Ｐゴシック" charset="-128"/>
                        </a:rPr>
                        <a:t>Wide (2012)</a:t>
                      </a:r>
                      <a:endParaRPr kumimoji="0" lang="en-US" sz="1800" b="1" i="0" u="none" strike="noStrike" cap="none" normalizeH="0" baseline="0" dirty="0" smtClean="0">
                        <a:ln>
                          <a:noFill/>
                        </a:ln>
                        <a:solidFill>
                          <a:schemeClr val="tx1"/>
                        </a:solidFill>
                        <a:effectLst/>
                        <a:latin typeface="Arial" charset="0"/>
                        <a:ea typeface="ＭＳ Ｐゴシック" charset="-128"/>
                      </a:endParaRP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USA(2012)</a:t>
                      </a:r>
                      <a:endParaRPr kumimoji="0" lang="en-US" sz="1800" b="1" i="0" u="none" strike="noStrike" cap="none" normalizeH="0" baseline="0" dirty="0" smtClean="0">
                        <a:ln>
                          <a:noFill/>
                        </a:ln>
                        <a:solidFill>
                          <a:schemeClr val="tx1"/>
                        </a:solidFill>
                        <a:effectLst/>
                        <a:latin typeface="Arial" charset="0"/>
                        <a:ea typeface="ＭＳ Ｐゴシック" charset="-128"/>
                      </a:endParaRP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Texas(2012)</a:t>
                      </a:r>
                      <a:endParaRPr kumimoji="0" lang="en-US" sz="1800" b="1" i="0" u="none" strike="noStrike" cap="none" normalizeH="0" baseline="0" dirty="0" smtClean="0">
                        <a:ln>
                          <a:noFill/>
                        </a:ln>
                        <a:solidFill>
                          <a:schemeClr val="tx1"/>
                        </a:solidFill>
                        <a:effectLst/>
                        <a:latin typeface="Arial" charset="0"/>
                        <a:ea typeface="ＭＳ Ｐゴシック" charset="-128"/>
                      </a:endParaRP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alpha val="50000"/>
                      </a:schemeClr>
                    </a:solidFill>
                  </a:tcPr>
                </a:tc>
              </a:tr>
              <a:tr h="5260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Total Population</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ＭＳ Ｐゴシック" charset="-128"/>
                        </a:rPr>
                        <a:t>6.8 </a:t>
                      </a:r>
                      <a:r>
                        <a:rPr kumimoji="0" lang="en-US" sz="1600" b="0" i="0" u="none" strike="noStrike" cap="none" normalizeH="0" baseline="0" dirty="0" smtClean="0">
                          <a:ln>
                            <a:noFill/>
                          </a:ln>
                          <a:solidFill>
                            <a:schemeClr val="tx1"/>
                          </a:solidFill>
                          <a:effectLst/>
                          <a:latin typeface="Arial" charset="0"/>
                          <a:ea typeface="ＭＳ Ｐゴシック" charset="-128"/>
                        </a:rPr>
                        <a:t>Billion</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309 </a:t>
                      </a:r>
                      <a:r>
                        <a:rPr kumimoji="0" lang="en-US" sz="1600" b="0" i="0" u="none" strike="noStrike" cap="none" normalizeH="0" baseline="0" dirty="0" smtClean="0">
                          <a:ln>
                            <a:noFill/>
                          </a:ln>
                          <a:solidFill>
                            <a:schemeClr val="tx1"/>
                          </a:solidFill>
                          <a:effectLst/>
                          <a:latin typeface="Arial" charset="0"/>
                          <a:ea typeface="ＭＳ Ｐゴシック" charset="-128"/>
                        </a:rPr>
                        <a:t>Million</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26 </a:t>
                      </a:r>
                      <a:r>
                        <a:rPr kumimoji="0" lang="en-US" sz="1600" b="0" i="0" u="none" strike="noStrike" cap="none" normalizeH="0" baseline="0" dirty="0" smtClean="0">
                          <a:ln>
                            <a:noFill/>
                          </a:ln>
                          <a:solidFill>
                            <a:schemeClr val="tx1"/>
                          </a:solidFill>
                          <a:effectLst/>
                          <a:latin typeface="Arial" charset="0"/>
                          <a:ea typeface="ＭＳ Ｐゴシック" charset="-128"/>
                        </a:rPr>
                        <a:t>Million</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r>
              <a:tr h="6757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Disabled</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ea typeface="ＭＳ Ｐゴシック" charset="-128"/>
                        </a:rPr>
                        <a:t>1 Billion (15%)</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37 </a:t>
                      </a:r>
                      <a:r>
                        <a:rPr kumimoji="0" lang="en-US" sz="1600" b="0" i="0" u="none" strike="noStrike" cap="none" normalizeH="0" baseline="0" dirty="0" smtClean="0">
                          <a:ln>
                            <a:noFill/>
                          </a:ln>
                          <a:solidFill>
                            <a:schemeClr val="tx1"/>
                          </a:solidFill>
                          <a:effectLst/>
                          <a:latin typeface="Arial" charset="0"/>
                          <a:ea typeface="ＭＳ Ｐゴシック" charset="-128"/>
                        </a:rPr>
                        <a:t>Million </a:t>
                      </a:r>
                      <a:r>
                        <a:rPr kumimoji="0" lang="en-US" sz="1600" b="0" i="0" u="none" strike="noStrike" cap="none" normalizeH="0" baseline="0" dirty="0" smtClean="0">
                          <a:ln>
                            <a:noFill/>
                          </a:ln>
                          <a:solidFill>
                            <a:schemeClr val="tx1"/>
                          </a:solidFill>
                          <a:effectLst/>
                          <a:latin typeface="Arial" charset="0"/>
                          <a:ea typeface="ＭＳ Ｐゴシック" charset="-128"/>
                        </a:rPr>
                        <a:t>(12.1%)</a:t>
                      </a: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3 Million (11.5%)</a:t>
                      </a:r>
                    </a:p>
                  </a:txBody>
                  <a:tcPr marL="91434" marR="91434" marT="45753" marB="457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alpha val="50000"/>
                      </a:schemeClr>
                    </a:solidFill>
                  </a:tcPr>
                </a:tc>
              </a:tr>
            </a:tbl>
          </a:graphicData>
        </a:graphic>
      </p:graphicFrame>
      <p:sp>
        <p:nvSpPr>
          <p:cNvPr id="11268" name="Text Box 34"/>
          <p:cNvSpPr txBox="1">
            <a:spLocks noChangeArrowheads="1"/>
          </p:cNvSpPr>
          <p:nvPr/>
        </p:nvSpPr>
        <p:spPr bwMode="auto">
          <a:xfrm>
            <a:off x="409575" y="4676269"/>
            <a:ext cx="8353425"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3388">
              <a:defRPr>
                <a:solidFill>
                  <a:schemeClr val="tx1"/>
                </a:solidFill>
                <a:latin typeface="Arial" charset="0"/>
                <a:ea typeface="ＭＳ Ｐゴシック" pitchFamily="-111" charset="-128"/>
              </a:defRPr>
            </a:lvl1pPr>
            <a:lvl2pPr marL="742950" indent="-285750" defTabSz="433388">
              <a:defRPr>
                <a:solidFill>
                  <a:schemeClr val="tx1"/>
                </a:solidFill>
                <a:latin typeface="Arial" charset="0"/>
                <a:ea typeface="ＭＳ Ｐゴシック" pitchFamily="-111" charset="-128"/>
              </a:defRPr>
            </a:lvl2pPr>
            <a:lvl3pPr marL="1143000" indent="-228600" defTabSz="433388">
              <a:defRPr>
                <a:solidFill>
                  <a:schemeClr val="tx1"/>
                </a:solidFill>
                <a:latin typeface="Arial" charset="0"/>
                <a:ea typeface="ＭＳ Ｐゴシック" pitchFamily="-111" charset="-128"/>
              </a:defRPr>
            </a:lvl3pPr>
            <a:lvl4pPr marL="1600200" indent="-228600" defTabSz="433388">
              <a:defRPr>
                <a:solidFill>
                  <a:schemeClr val="tx1"/>
                </a:solidFill>
                <a:latin typeface="Arial" charset="0"/>
                <a:ea typeface="ＭＳ Ｐゴシック" pitchFamily="-111" charset="-128"/>
              </a:defRPr>
            </a:lvl4pPr>
            <a:lvl5pPr marL="2057400" indent="-228600" defTabSz="433388">
              <a:defRPr>
                <a:solidFill>
                  <a:schemeClr val="tx1"/>
                </a:solidFill>
                <a:latin typeface="Arial" charset="0"/>
                <a:ea typeface="ＭＳ Ｐゴシック" pitchFamily="-111"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pitchFamily="-111" charset="-128"/>
              </a:defRPr>
            </a:lvl9pPr>
          </a:lstStyle>
          <a:p>
            <a:pPr algn="l" eaLnBrk="1" hangingPunct="1">
              <a:lnSpc>
                <a:spcPct val="100000"/>
              </a:lnSpc>
              <a:spcBef>
                <a:spcPts val="600"/>
              </a:spcBef>
              <a:buClr>
                <a:schemeClr val="accent2"/>
              </a:buClr>
              <a:buFont typeface="Wingdings" pitchFamily="2" charset="2"/>
              <a:buNone/>
            </a:pPr>
            <a:r>
              <a:rPr lang="en-US" sz="2000" b="1" dirty="0" smtClean="0">
                <a:cs typeface="Arial" charset="0"/>
              </a:rPr>
              <a:t>However, disabilities </a:t>
            </a:r>
            <a:r>
              <a:rPr lang="en-US" sz="2000" b="1" dirty="0">
                <a:cs typeface="Arial" charset="0"/>
              </a:rPr>
              <a:t>are no longer confined to traditional </a:t>
            </a:r>
            <a:r>
              <a:rPr lang="en-US" sz="2000" b="1" dirty="0" smtClean="0">
                <a:cs typeface="Arial" charset="0"/>
              </a:rPr>
              <a:t>People </a:t>
            </a:r>
            <a:r>
              <a:rPr lang="en-US" sz="2000" b="1" dirty="0">
                <a:cs typeface="Arial" charset="0"/>
              </a:rPr>
              <a:t>with </a:t>
            </a:r>
            <a:r>
              <a:rPr lang="en-US" sz="2000" b="1" dirty="0" smtClean="0">
                <a:cs typeface="Arial" charset="0"/>
              </a:rPr>
              <a:t>Disabilities</a:t>
            </a:r>
          </a:p>
          <a:p>
            <a:pPr marL="342900" indent="-342900" algn="l" eaLnBrk="1" hangingPunct="1">
              <a:lnSpc>
                <a:spcPct val="100000"/>
              </a:lnSpc>
              <a:spcBef>
                <a:spcPts val="600"/>
              </a:spcBef>
              <a:buClr>
                <a:schemeClr val="tx2"/>
              </a:buClr>
              <a:buFont typeface="Arial" panose="020B0604020202020204" pitchFamily="34" charset="0"/>
              <a:buChar char="•"/>
            </a:pPr>
            <a:r>
              <a:rPr lang="en-US" sz="2000" b="1" dirty="0" smtClean="0">
                <a:cs typeface="Arial" charset="0"/>
              </a:rPr>
              <a:t>Maturing population</a:t>
            </a:r>
          </a:p>
          <a:p>
            <a:pPr marL="342900" indent="-342900" algn="l" eaLnBrk="1" hangingPunct="1">
              <a:lnSpc>
                <a:spcPct val="100000"/>
              </a:lnSpc>
              <a:spcBef>
                <a:spcPts val="600"/>
              </a:spcBef>
              <a:buClr>
                <a:schemeClr val="tx2"/>
              </a:buClr>
              <a:buFont typeface="Arial" panose="020B0604020202020204" pitchFamily="34" charset="0"/>
              <a:buChar char="•"/>
            </a:pPr>
            <a:r>
              <a:rPr lang="en-US" sz="2000" b="1" dirty="0" smtClean="0">
                <a:cs typeface="Arial" charset="0"/>
              </a:rPr>
              <a:t>Temporary disabilities</a:t>
            </a:r>
          </a:p>
          <a:p>
            <a:pPr marL="342900" indent="-342900" algn="l" eaLnBrk="1" hangingPunct="1">
              <a:lnSpc>
                <a:spcPct val="100000"/>
              </a:lnSpc>
              <a:spcBef>
                <a:spcPts val="600"/>
              </a:spcBef>
              <a:buClr>
                <a:schemeClr val="tx2"/>
              </a:buClr>
              <a:buFont typeface="Arial" panose="020B0604020202020204" pitchFamily="34" charset="0"/>
              <a:buChar char="•"/>
            </a:pPr>
            <a:r>
              <a:rPr lang="en-US" sz="2000" b="1" dirty="0" smtClean="0">
                <a:cs typeface="Arial" charset="0"/>
              </a:rPr>
              <a:t>Nonnative language speakers &amp; low literacy </a:t>
            </a:r>
          </a:p>
          <a:p>
            <a:pPr marL="342900" indent="-342900" algn="l" eaLnBrk="1" hangingPunct="1">
              <a:lnSpc>
                <a:spcPct val="100000"/>
              </a:lnSpc>
              <a:spcBef>
                <a:spcPts val="600"/>
              </a:spcBef>
              <a:buClr>
                <a:schemeClr val="tx2"/>
              </a:buClr>
              <a:buFont typeface="Arial" panose="020B0604020202020204" pitchFamily="34" charset="0"/>
              <a:buChar char="•"/>
            </a:pPr>
            <a:endParaRPr lang="en-US" sz="2000" b="1" dirty="0">
              <a:cs typeface="Arial" charset="0"/>
            </a:endParaRPr>
          </a:p>
          <a:p>
            <a:pPr algn="l" eaLnBrk="1" hangingPunct="1">
              <a:lnSpc>
                <a:spcPct val="100000"/>
              </a:lnSpc>
              <a:spcBef>
                <a:spcPts val="600"/>
              </a:spcBef>
              <a:buClr>
                <a:schemeClr val="accent2"/>
              </a:buClr>
              <a:buFont typeface="Wingdings" pitchFamily="2" charset="2"/>
              <a:buNone/>
            </a:pPr>
            <a:endParaRPr lang="en-US" sz="2000" b="1" dirty="0" smtClean="0">
              <a:cs typeface="Arial" charset="0"/>
            </a:endParaRPr>
          </a:p>
          <a:p>
            <a:pPr algn="l" eaLnBrk="1" hangingPunct="1">
              <a:lnSpc>
                <a:spcPct val="100000"/>
              </a:lnSpc>
              <a:spcBef>
                <a:spcPts val="600"/>
              </a:spcBef>
              <a:buClr>
                <a:schemeClr val="accent2"/>
              </a:buClr>
              <a:buFont typeface="Wingdings" pitchFamily="2" charset="2"/>
              <a:buNone/>
            </a:pPr>
            <a:endParaRPr lang="en-US" sz="2000" b="1" dirty="0">
              <a:cs typeface="Arial" charset="0"/>
            </a:endParaRPr>
          </a:p>
          <a:p>
            <a:pPr algn="l" eaLnBrk="1" hangingPunct="1">
              <a:lnSpc>
                <a:spcPct val="100000"/>
              </a:lnSpc>
              <a:spcBef>
                <a:spcPts val="600"/>
              </a:spcBef>
              <a:buClr>
                <a:schemeClr val="accent2"/>
              </a:buClr>
              <a:buFont typeface="Wingdings" pitchFamily="2" charset="2"/>
              <a:buNone/>
            </a:pPr>
            <a:endParaRPr lang="en-US" sz="2000" b="1" dirty="0">
              <a:cs typeface="Arial" charset="0"/>
            </a:endParaRPr>
          </a:p>
        </p:txBody>
      </p:sp>
    </p:spTree>
    <p:extLst>
      <p:ext uri="{BB962C8B-B14F-4D97-AF65-F5344CB8AC3E}">
        <p14:creationId xmlns:p14="http://schemas.microsoft.com/office/powerpoint/2010/main" val="472610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20</a:t>
            </a:fld>
            <a:endParaRPr lang="en-US" dirty="0"/>
          </a:p>
        </p:txBody>
      </p:sp>
      <p:sp>
        <p:nvSpPr>
          <p:cNvPr id="2" name="Title 1"/>
          <p:cNvSpPr>
            <a:spLocks noGrp="1"/>
          </p:cNvSpPr>
          <p:nvPr>
            <p:ph type="title"/>
          </p:nvPr>
        </p:nvSpPr>
        <p:spPr>
          <a:xfrm>
            <a:off x="3048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“Neutral Placement” Organization Exercise</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Table for Neutral Placement Excercise"/>
          <p:cNvGraphicFramePr>
            <a:graphicFrameLocks noGrp="1"/>
          </p:cNvGraphicFramePr>
          <p:nvPr>
            <p:extLst>
              <p:ext uri="{D42A27DB-BD31-4B8C-83A1-F6EECF244321}">
                <p14:modId xmlns:p14="http://schemas.microsoft.com/office/powerpoint/2010/main" val="2999162594"/>
              </p:ext>
            </p:extLst>
          </p:nvPr>
        </p:nvGraphicFramePr>
        <p:xfrm>
          <a:off x="457200" y="1828800"/>
          <a:ext cx="8153400" cy="4038600"/>
        </p:xfrm>
        <a:graphic>
          <a:graphicData uri="http://schemas.openxmlformats.org/drawingml/2006/table">
            <a:tbl>
              <a:tblPr firstRow="1" bandRow="1">
                <a:tableStyleId>{5C22544A-7EE6-4342-B048-85BDC9FD1C3A}</a:tableStyleId>
              </a:tblPr>
              <a:tblGrid>
                <a:gridCol w="2717800"/>
                <a:gridCol w="2717800"/>
                <a:gridCol w="2717800"/>
              </a:tblGrid>
              <a:tr h="807720">
                <a:tc>
                  <a:txBody>
                    <a:bodyPr/>
                    <a:lstStyle/>
                    <a:p>
                      <a:r>
                        <a:rPr lang="en-US" dirty="0" smtClean="0"/>
                        <a:t>Organization</a:t>
                      </a:r>
                      <a:r>
                        <a:rPr lang="en-US" baseline="0" dirty="0" smtClean="0"/>
                        <a:t> Area</a:t>
                      </a:r>
                      <a:endParaRPr lang="en-US" dirty="0"/>
                    </a:p>
                  </a:txBody>
                  <a:tcPr/>
                </a:tc>
                <a:tc>
                  <a:txBody>
                    <a:bodyPr/>
                    <a:lstStyle/>
                    <a:p>
                      <a:r>
                        <a:rPr lang="en-US" dirty="0" smtClean="0"/>
                        <a:t>Pros</a:t>
                      </a:r>
                      <a:endParaRPr lang="en-US" dirty="0"/>
                    </a:p>
                  </a:txBody>
                  <a:tcPr/>
                </a:tc>
                <a:tc>
                  <a:txBody>
                    <a:bodyPr/>
                    <a:lstStyle/>
                    <a:p>
                      <a:r>
                        <a:rPr lang="en-US" dirty="0" smtClean="0"/>
                        <a:t>Cons</a:t>
                      </a:r>
                      <a:endParaRPr lang="en-US" dirty="0"/>
                    </a:p>
                  </a:txBody>
                  <a:tcPr/>
                </a:tc>
              </a:tr>
              <a:tr h="807720">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r>
              <a:tr h="807720">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r>
              <a:tr h="807720">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r>
              <a:tr h="807720">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770678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noChangeArrowheads="1"/>
          </p:cNvSpPr>
          <p:nvPr>
            <p:ph type="sldNum" sz="quarter" idx="4294967295"/>
          </p:nvPr>
        </p:nvSpPr>
        <p:spPr bwMode="auto">
          <a:xfrm>
            <a:off x="8649432" y="6613525"/>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a:solidFill>
                  <a:schemeClr val="tx1"/>
                </a:solidFill>
              </a:rPr>
              <a:pPr/>
              <a:t>21</a:t>
            </a:fld>
            <a:endParaRPr lang="en-US" dirty="0">
              <a:solidFill>
                <a:schemeClr val="tx1"/>
              </a:solidFill>
            </a:endParaRPr>
          </a:p>
        </p:txBody>
      </p:sp>
      <p:sp>
        <p:nvSpPr>
          <p:cNvPr id="89090" name="Title"/>
          <p:cNvSpPr>
            <a:spLocks noGrp="1" noChangeArrowheads="1"/>
          </p:cNvSpPr>
          <p:nvPr>
            <p:ph type="title"/>
          </p:nvPr>
        </p:nvSpPr>
        <p:spPr>
          <a:xfrm>
            <a:off x="228600" y="609600"/>
            <a:ext cx="8686800" cy="4572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Organizing accessibility</a:t>
            </a:r>
            <a:endParaRPr lang="en-US" sz="2400" b="0" dirty="0">
              <a:effectLst/>
              <a:latin typeface="Arial" panose="020B0604020202020204" pitchFamily="34" charset="0"/>
              <a:cs typeface="Arial" panose="020B0604020202020204" pitchFamily="34" charset="0"/>
            </a:endParaRPr>
          </a:p>
        </p:txBody>
      </p:sp>
      <p:sp>
        <p:nvSpPr>
          <p:cNvPr id="89091" name="Rectangle 3"/>
          <p:cNvSpPr>
            <a:spLocks noGrp="1" noChangeArrowheads="1"/>
          </p:cNvSpPr>
          <p:nvPr>
            <p:ph type="body" idx="1"/>
          </p:nvPr>
        </p:nvSpPr>
        <p:spPr>
          <a:xfrm>
            <a:off x="65315" y="1661160"/>
            <a:ext cx="8825591" cy="5120640"/>
          </a:xfrm>
        </p:spPr>
        <p:txBody>
          <a:bodyPr>
            <a:normAutofit/>
          </a:bodyPr>
          <a:lstStyle/>
          <a:p>
            <a:pPr>
              <a:spcBef>
                <a:spcPts val="600"/>
              </a:spcBef>
            </a:pPr>
            <a:r>
              <a:rPr lang="en-US" sz="2000" dirty="0" smtClean="0">
                <a:latin typeface="Arial" panose="020B0604020202020204" pitchFamily="34" charset="0"/>
                <a:cs typeface="Arial" panose="020B0604020202020204" pitchFamily="34" charset="0"/>
              </a:rPr>
              <a:t>Senior manager “executive sponsor” </a:t>
            </a:r>
          </a:p>
          <a:p>
            <a:pPr>
              <a:spcBef>
                <a:spcPts val="600"/>
              </a:spcBef>
            </a:pPr>
            <a:r>
              <a:rPr lang="en-US" sz="2000" dirty="0" smtClean="0">
                <a:latin typeface="Arial" panose="020B0604020202020204" pitchFamily="34" charset="0"/>
                <a:cs typeface="Arial" panose="020B0604020202020204" pitchFamily="34" charset="0"/>
              </a:rPr>
              <a:t>“Neutral” organizational placement</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Analysis of implications based reporting organization</a:t>
            </a:r>
          </a:p>
          <a:p>
            <a:pPr>
              <a:spcBef>
                <a:spcPts val="600"/>
              </a:spcBef>
            </a:pPr>
            <a:r>
              <a:rPr lang="en-US" sz="2000" dirty="0" smtClean="0">
                <a:latin typeface="Arial" panose="020B0604020202020204" pitchFamily="34" charset="0"/>
                <a:cs typeface="Arial" panose="020B0604020202020204" pitchFamily="34" charset="0"/>
              </a:rPr>
              <a:t>Centralized accessibility </a:t>
            </a: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unction</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Policy and governance</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Technical consulting</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Business development / sales </a:t>
            </a:r>
            <a:r>
              <a:rPr lang="en-US" sz="1800" dirty="0">
                <a:latin typeface="Arial" panose="020B0604020202020204" pitchFamily="34" charset="0"/>
                <a:cs typeface="Arial" panose="020B0604020202020204" pitchFamily="34" charset="0"/>
              </a:rPr>
              <a:t>s</a:t>
            </a:r>
            <a:r>
              <a:rPr lang="en-US" sz="1800" dirty="0" smtClean="0">
                <a:latin typeface="Arial" panose="020B0604020202020204" pitchFamily="34" charset="0"/>
                <a:cs typeface="Arial" panose="020B0604020202020204" pitchFamily="34" charset="0"/>
              </a:rPr>
              <a:t>upport</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Project office</a:t>
            </a:r>
          </a:p>
          <a:p>
            <a:pPr marL="742950" lvl="1" indent="-285750">
              <a:spcBef>
                <a:spcPts val="600"/>
              </a:spcBef>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Other?</a:t>
            </a:r>
          </a:p>
          <a:p>
            <a:pPr>
              <a:spcBef>
                <a:spcPts val="600"/>
              </a:spcBef>
            </a:pPr>
            <a:r>
              <a:rPr lang="en-US" sz="2000" dirty="0" smtClean="0">
                <a:latin typeface="Arial" panose="020B0604020202020204" pitchFamily="34" charset="0"/>
                <a:cs typeface="Arial" panose="020B0604020202020204" pitchFamily="34" charset="0"/>
              </a:rPr>
              <a:t>Sub-Unit </a:t>
            </a: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ocal points / coordinators</a:t>
            </a:r>
          </a:p>
        </p:txBody>
      </p:sp>
      <p:pic>
        <p:nvPicPr>
          <p:cNvPr id="3" name="Picture 2" descr="Diagram showing the relationships of a centralized accessiiblity function and sub-unit focal ponts as dotted line report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514600"/>
            <a:ext cx="5107293" cy="4050611"/>
          </a:xfrm>
          <a:prstGeom prst="rect">
            <a:avLst/>
          </a:prstGeom>
        </p:spPr>
      </p:pic>
    </p:spTree>
    <p:extLst>
      <p:ext uri="{BB962C8B-B14F-4D97-AF65-F5344CB8AC3E}">
        <p14:creationId xmlns:p14="http://schemas.microsoft.com/office/powerpoint/2010/main" val="1864763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txBox="1">
            <a:spLocks noChangeArrowheads="1"/>
          </p:cNvSpPr>
          <p:nvPr/>
        </p:nvSpPr>
        <p:spPr bwMode="auto">
          <a:xfrm>
            <a:off x="8649432" y="6572250"/>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lnSpc>
                <a:spcPct val="100000"/>
              </a:lnSpc>
              <a:spcBef>
                <a:spcPct val="0"/>
              </a:spcBef>
              <a:spcAft>
                <a:spcPct val="0"/>
              </a:spcAft>
              <a:buClrTx/>
              <a:defRPr sz="1300" b="1" kern="1200">
                <a:solidFill>
                  <a:schemeClr val="bg1"/>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fld id="{45564F91-3F82-4A95-BD09-DA67A8A49CF4}" type="slidenum">
              <a:rPr lang="en-US" smtClean="0">
                <a:solidFill>
                  <a:schemeClr val="tx1"/>
                </a:solidFill>
              </a:rPr>
              <a:pPr/>
              <a:t>22</a:t>
            </a:fld>
            <a:endParaRPr lang="en-US" dirty="0">
              <a:solidFill>
                <a:schemeClr val="tx1"/>
              </a:solidFill>
            </a:endParaRPr>
          </a:p>
        </p:txBody>
      </p:sp>
      <p:sp>
        <p:nvSpPr>
          <p:cNvPr id="67774" name="Rectangle 190"/>
          <p:cNvSpPr>
            <a:spLocks noGrp="1" noChangeArrowheads="1"/>
          </p:cNvSpPr>
          <p:nvPr>
            <p:ph type="title"/>
          </p:nvPr>
        </p:nvSpPr>
        <p:spPr>
          <a:xfrm>
            <a:off x="83820" y="609600"/>
            <a:ext cx="9005207" cy="474662"/>
          </a:xfrm>
        </p:spPr>
        <p:txBody>
          <a:bodyPr vert="horz" lIns="91440" tIns="45720" rIns="91440" bIns="45720" rtlCol="0" anchor="ctr">
            <a:normAutofit fontScale="90000"/>
          </a:bodyPr>
          <a:lstStyle/>
          <a:p>
            <a:pPr algn="r">
              <a:spcBef>
                <a:spcPts val="300"/>
              </a:spcBef>
              <a:spcAft>
                <a:spcPts val="300"/>
              </a:spcAft>
            </a:pPr>
            <a:r>
              <a:rPr lang="en-US" sz="2400" b="0" dirty="0" smtClean="0">
                <a:effectLst/>
                <a:latin typeface="Arial" panose="020B0604020202020204" pitchFamily="34" charset="0"/>
                <a:cs typeface="Arial" panose="020B0604020202020204" pitchFamily="34" charset="0"/>
              </a:rPr>
              <a:t>Roles and responsibilities of accessibility coordinator(s)</a:t>
            </a:r>
            <a:r>
              <a:rPr lang="en-US" sz="2400" b="0" dirty="0">
                <a:effectLst/>
                <a:latin typeface="Arial" panose="020B0604020202020204" pitchFamily="34" charset="0"/>
                <a:cs typeface="Arial" panose="020B0604020202020204" pitchFamily="34" charset="0"/>
              </a:rPr>
              <a:t> </a:t>
            </a:r>
            <a:r>
              <a:rPr lang="en-US" sz="2400" b="0" dirty="0" smtClean="0">
                <a:effectLst/>
                <a:latin typeface="Arial" panose="020B0604020202020204" pitchFamily="34" charset="0"/>
                <a:cs typeface="Arial" panose="020B0604020202020204" pitchFamily="34" charset="0"/>
              </a:rPr>
              <a:t>/ focal point(s)  </a:t>
            </a:r>
            <a:endParaRPr lang="en-US" sz="2400" b="0" dirty="0">
              <a:effectLst/>
              <a:latin typeface="Arial" panose="020B0604020202020204" pitchFamily="34" charset="0"/>
              <a:cs typeface="Arial" panose="020B0604020202020204" pitchFamily="34" charset="0"/>
            </a:endParaRPr>
          </a:p>
        </p:txBody>
      </p:sp>
      <p:graphicFrame>
        <p:nvGraphicFramePr>
          <p:cNvPr id="67811" name="Group 227" descr="Table of  EIR AC Roles and Responsibilities" title="Strategig Framework Table "/>
          <p:cNvGraphicFramePr>
            <a:graphicFrameLocks noGrp="1"/>
          </p:cNvGraphicFramePr>
          <p:nvPr>
            <p:ph idx="1"/>
            <p:extLst/>
          </p:nvPr>
        </p:nvGraphicFramePr>
        <p:xfrm>
          <a:off x="204818" y="1752600"/>
          <a:ext cx="8734926" cy="4008120"/>
        </p:xfrm>
        <a:graphic>
          <a:graphicData uri="http://schemas.openxmlformats.org/drawingml/2006/table">
            <a:tbl>
              <a:tblPr firstRow="1" firstCol="1"/>
              <a:tblGrid>
                <a:gridCol w="1146552"/>
                <a:gridCol w="7588374"/>
              </a:tblGrid>
              <a:tr h="9860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Guiding and Consulting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5C28"/>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Provides leadership and guidance, and acts as liaison to all functional areas where IT is developed or procured.</a:t>
                      </a:r>
                    </a:p>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Recommends and advises on IT accessibility criteria for integration into business process. </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92D050">
                        <a:alpha val="43000"/>
                      </a:srgbClr>
                    </a:solidFill>
                  </a:tcPr>
                </a:tc>
              </a:tr>
              <a:tr h="12280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Ensuring Compliance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5C28"/>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Develops and maintains policies, procedures, guidelines ,and tools that help meet the Texas statutory and rule requirements in IT accessibility. </a:t>
                      </a:r>
                    </a:p>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Consults with operations and IT procurement staff members to ensure that accessibility requirements are incorporated into IT procurement processes (SOWs, specifications, receiving, etc.)</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92D050">
                        <a:alpha val="43000"/>
                      </a:srgbClr>
                    </a:solidFill>
                  </a:tcPr>
                </a:tc>
              </a:tr>
              <a:tr h="3413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Planning</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5C28"/>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Develops IT accessibility strategies and implementation plans.</a:t>
                      </a:r>
                    </a:p>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Plans, monitors, and coordinates IT accessibility activities.</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92D050">
                        <a:alpha val="43000"/>
                      </a:srgbClr>
                    </a:solidFill>
                  </a:tcPr>
                </a:tc>
              </a:tr>
              <a:tr h="50167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Reporting</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5C28"/>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Reports IT accessibility status, progress, and other relevant information to management.</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92D050">
                        <a:alpha val="43000"/>
                      </a:srgbClr>
                    </a:solidFill>
                  </a:tcPr>
                </a:tc>
              </a:tr>
              <a:tr h="65141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rPr>
                        <a:t>Training and Promoting</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1E5C28"/>
                    </a:solidFill>
                  </a:tcPr>
                </a:tc>
                <a:tc>
                  <a:txBody>
                    <a:bodyPr/>
                    <a:lstStyle/>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Champions and builds support for IT accessibility among staff members </a:t>
                      </a:r>
                    </a:p>
                    <a:p>
                      <a:pPr marL="285750" marR="0" lvl="0" indent="-285750" algn="l" defTabSz="914400" rtl="0" eaLnBrk="1" fontAlgn="base" latinLnBrk="0" hangingPunct="1">
                        <a:lnSpc>
                          <a:spcPct val="100000"/>
                        </a:lnSpc>
                        <a:spcBef>
                          <a:spcPct val="20000"/>
                        </a:spcBef>
                        <a:spcAft>
                          <a:spcPct val="0"/>
                        </a:spcAft>
                        <a:buClrTx/>
                        <a:buSzPct val="130000"/>
                        <a:buFont typeface="Arial" pitchFamily="34" charset="0"/>
                        <a:buChar char="•"/>
                        <a:tabLst/>
                        <a:defRPr/>
                      </a:pPr>
                      <a:r>
                        <a:rPr kumimoji="0" lang="en-US" sz="1400" b="0" i="0" u="none" strike="noStrike" cap="none" normalizeH="0" baseline="0" dirty="0" smtClean="0">
                          <a:ln>
                            <a:noFill/>
                          </a:ln>
                          <a:solidFill>
                            <a:schemeClr val="tx1"/>
                          </a:solidFill>
                          <a:effectLst/>
                          <a:latin typeface="Arial" charset="0"/>
                        </a:rPr>
                        <a:t>Identifies IT accessibility training needs and develops training plans to meet those needs.</a:t>
                      </a:r>
                    </a:p>
                  </a:txBody>
                  <a:tcPr anchor="ctr" horzOverflow="overflow">
                    <a:lnL w="12700" cap="flat" cmpd="sng" algn="ctr">
                      <a:solidFill>
                        <a:srgbClr val="287C36"/>
                      </a:solidFill>
                      <a:prstDash val="solid"/>
                      <a:round/>
                      <a:headEnd type="none" w="med" len="med"/>
                      <a:tailEnd type="none" w="med" len="med"/>
                    </a:lnL>
                    <a:lnR w="12700" cap="flat" cmpd="sng" algn="ctr">
                      <a:solidFill>
                        <a:srgbClr val="287C36"/>
                      </a:solidFill>
                      <a:prstDash val="solid"/>
                      <a:round/>
                      <a:headEnd type="none" w="med" len="med"/>
                      <a:tailEnd type="none" w="med" len="med"/>
                    </a:lnR>
                    <a:lnT w="12700" cap="flat" cmpd="sng" algn="ctr">
                      <a:solidFill>
                        <a:srgbClr val="287C36"/>
                      </a:solidFill>
                      <a:prstDash val="solid"/>
                      <a:round/>
                      <a:headEnd type="none" w="med" len="med"/>
                      <a:tailEnd type="none" w="med" len="med"/>
                    </a:lnT>
                    <a:lnB w="12700" cap="flat" cmpd="sng" algn="ctr">
                      <a:solidFill>
                        <a:srgbClr val="287C36"/>
                      </a:solidFill>
                      <a:prstDash val="solid"/>
                      <a:round/>
                      <a:headEnd type="none" w="med" len="med"/>
                      <a:tailEnd type="none" w="med" len="med"/>
                    </a:lnB>
                    <a:lnTlToBr>
                      <a:noFill/>
                    </a:lnTlToBr>
                    <a:lnBlToTr>
                      <a:noFill/>
                    </a:lnBlToTr>
                    <a:solidFill>
                      <a:srgbClr val="92D050">
                        <a:alpha val="43000"/>
                      </a:srgbClr>
                    </a:solidFill>
                  </a:tcPr>
                </a:tc>
              </a:tr>
            </a:tbl>
          </a:graphicData>
        </a:graphic>
      </p:graphicFrame>
    </p:spTree>
    <p:extLst>
      <p:ext uri="{BB962C8B-B14F-4D97-AF65-F5344CB8AC3E}">
        <p14:creationId xmlns:p14="http://schemas.microsoft.com/office/powerpoint/2010/main" val="345430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23</a:t>
            </a:fld>
            <a:endParaRPr lang="en-US" altLang="en-US" dirty="0">
              <a:solidFill>
                <a:srgbClr val="000000"/>
              </a:solidFill>
            </a:endParaRPr>
          </a:p>
        </p:txBody>
      </p:sp>
      <p:sp>
        <p:nvSpPr>
          <p:cNvPr id="3" name="Title 2"/>
          <p:cNvSpPr>
            <a:spLocks noGrp="1"/>
          </p:cNvSpPr>
          <p:nvPr>
            <p:ph type="title" idx="4294967295"/>
          </p:nvPr>
        </p:nvSpPr>
        <p:spPr>
          <a:xfrm>
            <a:off x="1668332"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a:t>
            </a:r>
            <a:r>
              <a:rPr lang="en-US" sz="2400" b="0" dirty="0">
                <a:effectLst/>
                <a:latin typeface="Arial" panose="020B0604020202020204" pitchFamily="34" charset="0"/>
                <a:cs typeface="Arial" panose="020B0604020202020204" pitchFamily="34" charset="0"/>
              </a:rPr>
              <a:t>Criteria </a:t>
            </a:r>
            <a:r>
              <a:rPr lang="en-US" sz="2400" b="0" dirty="0">
                <a:effectLst/>
                <a:latin typeface="Arial" panose="020B0604020202020204" pitchFamily="34" charset="0"/>
                <a:cs typeface="Arial" panose="020B0604020202020204" pitchFamily="34" charset="0"/>
              </a:rPr>
              <a:t>#3 </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304798" y="4953000"/>
          <a:ext cx="8458202" cy="1403350"/>
        </p:xfrm>
        <a:graphic>
          <a:graphicData uri="http://schemas.openxmlformats.org/drawingml/2006/table">
            <a:tbl>
              <a:tblPr firstRow="1" firstCol="1" bandRow="1"/>
              <a:tblGrid>
                <a:gridCol w="286719"/>
                <a:gridCol w="2652148"/>
                <a:gridCol w="1791992"/>
                <a:gridCol w="1720312"/>
                <a:gridCol w="2007031"/>
              </a:tblGrid>
              <a:tr h="35677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046578">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Integrate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ICT accessibility criteria into key phases of development, procurement, acquisitions, and other relevant business processes.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candidate processes for criteria integration.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process changes.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Integrate fully into all key processes.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2" name="Text Placeholder 1"/>
          <p:cNvSpPr>
            <a:spLocks noGrp="1"/>
          </p:cNvSpPr>
          <p:nvPr>
            <p:ph type="body" idx="4294967295"/>
          </p:nvPr>
        </p:nvSpPr>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Integrate ICT accessibility criteria into key phases of development, procurement, acquisitions, and other relevant business processes.</a:t>
            </a:r>
            <a:endParaRPr lang="en-US" sz="2800" b="1"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Ensures that ICT accessibility is implemented in a consistent, repeatable fashion</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ea typeface="+mn-ea"/>
                <a:cs typeface="Arial" panose="020B0604020202020204" pitchFamily="34" charset="0"/>
              </a:rPr>
              <a:t>Removes</a:t>
            </a:r>
            <a:r>
              <a:rPr lang="en-US" sz="24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2400" b="0" kern="1200" dirty="0" smtClean="0">
                <a:solidFill>
                  <a:schemeClr val="tx1"/>
                </a:solidFill>
                <a:effectLst/>
                <a:latin typeface="Arial" panose="020B0604020202020204" pitchFamily="34" charset="0"/>
                <a:ea typeface="+mn-ea"/>
                <a:cs typeface="Arial" panose="020B0604020202020204" pitchFamily="34" charset="0"/>
              </a:rPr>
              <a:t>dependency on specific individuals who “carry the torch” for specific events or projects where ICT accessibility is required. </a:t>
            </a:r>
            <a:endParaRPr lang="en-US" sz="24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474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24</a:t>
            </a:fld>
            <a:endParaRPr lang="en-US" dirty="0"/>
          </a:p>
        </p:txBody>
      </p:sp>
      <p:sp>
        <p:nvSpPr>
          <p:cNvPr id="2" name="Title 1"/>
          <p:cNvSpPr>
            <a:spLocks noGrp="1"/>
          </p:cNvSpPr>
          <p:nvPr>
            <p:ph type="title"/>
          </p:nvPr>
        </p:nvSpPr>
        <p:spPr>
          <a:xfrm>
            <a:off x="4572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Process Integration Exercise</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Table for Process Integration Excercise"/>
          <p:cNvGraphicFramePr>
            <a:graphicFrameLocks noGrp="1"/>
          </p:cNvGraphicFramePr>
          <p:nvPr>
            <p:extLst>
              <p:ext uri="{D42A27DB-BD31-4B8C-83A1-F6EECF244321}">
                <p14:modId xmlns:p14="http://schemas.microsoft.com/office/powerpoint/2010/main" val="591008534"/>
              </p:ext>
            </p:extLst>
          </p:nvPr>
        </p:nvGraphicFramePr>
        <p:xfrm>
          <a:off x="457200" y="1828800"/>
          <a:ext cx="7543800" cy="4027140"/>
        </p:xfrm>
        <a:graphic>
          <a:graphicData uri="http://schemas.openxmlformats.org/drawingml/2006/table">
            <a:tbl>
              <a:tblPr firstRow="1" bandRow="1">
                <a:tableStyleId>{5C22544A-7EE6-4342-B048-85BDC9FD1C3A}</a:tableStyleId>
              </a:tblPr>
              <a:tblGrid>
                <a:gridCol w="7543800"/>
              </a:tblGrid>
              <a:tr h="302281">
                <a:tc>
                  <a:txBody>
                    <a:bodyPr/>
                    <a:lstStyle/>
                    <a:p>
                      <a:pPr algn="ctr"/>
                      <a:r>
                        <a:rPr lang="en-US" sz="2400" dirty="0" smtClean="0"/>
                        <a:t>Identified Business Process where Accessibility Plays a Role</a:t>
                      </a:r>
                      <a:endParaRPr lang="en-US" sz="2400" dirty="0"/>
                    </a:p>
                  </a:txBody>
                  <a:tcPr/>
                </a:tc>
              </a:tr>
              <a:tr h="534030">
                <a:tc>
                  <a:txBody>
                    <a:bodyPr/>
                    <a:lstStyle/>
                    <a:p>
                      <a:pPr algn="ctr"/>
                      <a:r>
                        <a:rPr lang="en-US" sz="2400" dirty="0" smtClean="0">
                          <a:latin typeface="Arial" panose="020B0604020202020204" pitchFamily="34" charset="0"/>
                          <a:cs typeface="Arial" panose="020B0604020202020204" pitchFamily="34" charset="0"/>
                        </a:rPr>
                        <a:t>Product Development </a:t>
                      </a: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34030">
                <a:tc>
                  <a:txBody>
                    <a:bodyPr/>
                    <a:lstStyle/>
                    <a:p>
                      <a:pPr algn="ctr"/>
                      <a:r>
                        <a:rPr lang="en-US" sz="2400" dirty="0" smtClean="0">
                          <a:latin typeface="Arial" panose="020B0604020202020204" pitchFamily="34" charset="0"/>
                          <a:cs typeface="Arial" panose="020B0604020202020204" pitchFamily="34" charset="0"/>
                        </a:rPr>
                        <a:t>Procurement</a:t>
                      </a:r>
                      <a:r>
                        <a:rPr lang="en-US" sz="2400" baseline="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114349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019800" y="6492875"/>
            <a:ext cx="2895600" cy="365125"/>
          </a:xfrm>
        </p:spPr>
        <p:txBody>
          <a:bodyPr/>
          <a:lstStyle/>
          <a:p>
            <a:pPr algn="r"/>
            <a:fld id="{9DC20386-BE2C-4D43-82D1-1CD8D4898280}" type="slidenum">
              <a:rPr lang="en-US" b="1" smtClean="0">
                <a:solidFill>
                  <a:schemeClr val="tx1"/>
                </a:solidFill>
              </a:rPr>
              <a:pPr algn="r"/>
              <a:t>25</a:t>
            </a:fld>
            <a:endParaRPr lang="en-US" b="1" dirty="0">
              <a:solidFill>
                <a:schemeClr val="tx1"/>
              </a:solidFill>
            </a:endParaRPr>
          </a:p>
        </p:txBody>
      </p:sp>
      <p:sp>
        <p:nvSpPr>
          <p:cNvPr id="2" name="Title 1"/>
          <p:cNvSpPr>
            <a:spLocks noGrp="1"/>
          </p:cNvSpPr>
          <p:nvPr>
            <p:ph type="title" idx="4294967295"/>
          </p:nvPr>
        </p:nvSpPr>
        <p:spPr>
          <a:xfrm>
            <a:off x="228599" y="152400"/>
            <a:ext cx="8569099" cy="684446"/>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Integrate Accessibility into Key Business Processes: Analysis Example</a:t>
            </a:r>
          </a:p>
        </p:txBody>
      </p:sp>
      <p:sp>
        <p:nvSpPr>
          <p:cNvPr id="5" name="Rectangle 4" descr="null"/>
          <p:cNvSpPr/>
          <p:nvPr/>
        </p:nvSpPr>
        <p:spPr>
          <a:xfrm>
            <a:off x="1" y="989246"/>
            <a:ext cx="9144000" cy="58687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diagram of the analysis of a complex business prosess illustrating where accessibility was consiered  prior to the analysis, and where it needs to be a consideration per the analysis results"/>
          <p:cNvPicPr>
            <a:picLocks noChangeAspect="1"/>
          </p:cNvPicPr>
          <p:nvPr/>
        </p:nvPicPr>
        <p:blipFill rotWithShape="1">
          <a:blip r:embed="rId3">
            <a:extLst>
              <a:ext uri="{28A0092B-C50C-407E-A947-70E740481C1C}">
                <a14:useLocalDpi xmlns:a14="http://schemas.microsoft.com/office/drawing/2010/main" val="0"/>
              </a:ext>
            </a:extLst>
          </a:blip>
          <a:srcRect t="6271" r="2041"/>
          <a:stretch/>
        </p:blipFill>
        <p:spPr>
          <a:xfrm>
            <a:off x="533400" y="1066800"/>
            <a:ext cx="8264299" cy="5640154"/>
          </a:xfrm>
          <a:prstGeom prst="rect">
            <a:avLst/>
          </a:prstGeom>
        </p:spPr>
      </p:pic>
    </p:spTree>
    <p:extLst>
      <p:ext uri="{BB962C8B-B14F-4D97-AF65-F5344CB8AC3E}">
        <p14:creationId xmlns:p14="http://schemas.microsoft.com/office/powerpoint/2010/main" val="2279331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26</a:t>
            </a:fld>
            <a:endParaRPr lang="en-US" altLang="en-US" dirty="0">
              <a:solidFill>
                <a:srgbClr val="000000"/>
              </a:solidFill>
            </a:endParaRPr>
          </a:p>
        </p:txBody>
      </p:sp>
      <p:sp>
        <p:nvSpPr>
          <p:cNvPr id="3" name="Title 2"/>
          <p:cNvSpPr>
            <a:spLocks noGrp="1"/>
          </p:cNvSpPr>
          <p:nvPr>
            <p:ph type="title" idx="4294967295"/>
          </p:nvPr>
        </p:nvSpPr>
        <p:spPr>
          <a:xfrm>
            <a:off x="1668332"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a:t>
            </a:r>
            <a:r>
              <a:rPr lang="en-US" sz="2400" b="0" dirty="0">
                <a:effectLst/>
                <a:latin typeface="Arial" panose="020B0604020202020204" pitchFamily="34" charset="0"/>
                <a:cs typeface="Arial" panose="020B0604020202020204" pitchFamily="34" charset="0"/>
              </a:rPr>
              <a:t>Criteria </a:t>
            </a:r>
            <a:r>
              <a:rPr lang="en-US" sz="2400" b="0" dirty="0">
                <a:effectLst/>
                <a:latin typeface="Arial" panose="020B0604020202020204" pitchFamily="34" charset="0"/>
                <a:cs typeface="Arial" panose="020B0604020202020204" pitchFamily="34" charset="0"/>
              </a:rPr>
              <a:t>#4 </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152400" y="5334071"/>
          <a:ext cx="8839200" cy="1447729"/>
        </p:xfrm>
        <a:graphic>
          <a:graphicData uri="http://schemas.openxmlformats.org/drawingml/2006/table">
            <a:tbl>
              <a:tblPr firstRow="1" firstCol="1" bandRow="1"/>
              <a:tblGrid>
                <a:gridCol w="309966"/>
                <a:gridCol w="1595034"/>
                <a:gridCol w="2209800"/>
                <a:gridCol w="2859436"/>
                <a:gridCol w="1864964"/>
              </a:tblGrid>
              <a:tr h="25042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1154232">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Provide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processes for addressing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plans that include dates for compliance of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alternate means of access until the ICT is accessible; implement corrective actions process for handling accessibility technical issues and defects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Maintain records of identified inaccessible ICT, corrective action, and tracking.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7" name="Text Placeholder 6"/>
          <p:cNvSpPr>
            <a:spLocks noGrp="1"/>
          </p:cNvSpPr>
          <p:nvPr>
            <p:ph type="body" idx="4294967295"/>
          </p:nvPr>
        </p:nvSpPr>
        <p:spPr>
          <a:xfrm>
            <a:off x="228600" y="1632474"/>
            <a:ext cx="8686800" cy="4006326"/>
          </a:xfrm>
        </p:spPr>
        <p:txBody>
          <a:bodyPr>
            <a:normAutofit/>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Provide a process for addressing inaccessible ICT. </a:t>
            </a:r>
            <a:endParaRPr lang="en-US" sz="2800" b="1" dirty="0" smtClean="0">
              <a:effectLst/>
              <a:latin typeface="Arial" panose="020B0604020202020204" pitchFamily="34" charset="0"/>
              <a:cs typeface="Arial" panose="020B0604020202020204" pitchFamily="34" charset="0"/>
            </a:endParaRPr>
          </a:p>
          <a:p>
            <a:pPr rtl="0" eaLnBrk="1" latinLnBrk="0" hangingPunct="1"/>
            <a:r>
              <a:rPr lang="en-US" sz="2400" b="0" kern="1200" dirty="0" smtClean="0">
                <a:solidFill>
                  <a:schemeClr val="tx1"/>
                </a:solidFill>
                <a:effectLst/>
                <a:latin typeface="Arial" panose="020B0604020202020204" pitchFamily="34" charset="0"/>
                <a:cs typeface="Arial" panose="020B0604020202020204" pitchFamily="34" charset="0"/>
              </a:rPr>
              <a:t>Ensures that plans are developed to address ICT accessibility issues once identified. </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cs typeface="Arial" panose="020B0604020202020204" pitchFamily="34" charset="0"/>
              </a:rPr>
              <a:t>Provides a mechanism </a:t>
            </a:r>
            <a:r>
              <a:rPr lang="en-US" sz="2400" b="0" kern="1200" dirty="0" smtClean="0">
                <a:solidFill>
                  <a:schemeClr val="tx1"/>
                </a:solidFill>
                <a:effectLst/>
                <a:latin typeface="Arial" panose="020B0604020202020204" pitchFamily="34" charset="0"/>
                <a:cs typeface="Arial" panose="020B0604020202020204" pitchFamily="34" charset="0"/>
              </a:rPr>
              <a:t>to implement accommodations until the ICT is accessible </a:t>
            </a:r>
            <a:endParaRPr lang="en-US" sz="24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706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27</a:t>
            </a:fld>
            <a:endParaRPr lang="en-US" dirty="0"/>
          </a:p>
        </p:txBody>
      </p:sp>
      <p:sp>
        <p:nvSpPr>
          <p:cNvPr id="2" name="Title 1"/>
          <p:cNvSpPr>
            <a:spLocks noGrp="1"/>
          </p:cNvSpPr>
          <p:nvPr>
            <p:ph type="title"/>
          </p:nvPr>
        </p:nvSpPr>
        <p:spPr>
          <a:xfrm>
            <a:off x="5334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Addressing Inaccessible ICT Exercise</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Table for Inaccessible ICT Excercise"/>
          <p:cNvGraphicFramePr>
            <a:graphicFrameLocks noGrp="1"/>
          </p:cNvGraphicFramePr>
          <p:nvPr>
            <p:extLst>
              <p:ext uri="{D42A27DB-BD31-4B8C-83A1-F6EECF244321}">
                <p14:modId xmlns:p14="http://schemas.microsoft.com/office/powerpoint/2010/main" val="3460590171"/>
              </p:ext>
            </p:extLst>
          </p:nvPr>
        </p:nvGraphicFramePr>
        <p:xfrm>
          <a:off x="609600" y="1828800"/>
          <a:ext cx="7543800" cy="3569940"/>
        </p:xfrm>
        <a:graphic>
          <a:graphicData uri="http://schemas.openxmlformats.org/drawingml/2006/table">
            <a:tbl>
              <a:tblPr firstRow="1" bandRow="1">
                <a:tableStyleId>{5C22544A-7EE6-4342-B048-85BDC9FD1C3A}</a:tableStyleId>
              </a:tblPr>
              <a:tblGrid>
                <a:gridCol w="7543800"/>
              </a:tblGrid>
              <a:tr h="302281">
                <a:tc>
                  <a:txBody>
                    <a:bodyPr/>
                    <a:lstStyle/>
                    <a:p>
                      <a:pPr algn="ctr"/>
                      <a:r>
                        <a:rPr lang="en-US" dirty="0" smtClean="0"/>
                        <a:t>Methods to Address Inaccessible ICT</a:t>
                      </a:r>
                      <a:endParaRPr lang="en-US" dirty="0"/>
                    </a:p>
                  </a:txBody>
                  <a:tcPr/>
                </a:tc>
              </a:tr>
              <a:tr h="534030">
                <a:tc>
                  <a:txBody>
                    <a:bodyPr/>
                    <a:lstStyle/>
                    <a:p>
                      <a:pPr algn="ctr"/>
                      <a:endParaRPr lang="en-US" dirty="0"/>
                    </a:p>
                  </a:txBody>
                  <a:tcPr>
                    <a:solidFill>
                      <a:schemeClr val="accent1">
                        <a:lumMod val="40000"/>
                        <a:lumOff val="60000"/>
                      </a:schemeClr>
                    </a:solidFill>
                  </a:tcPr>
                </a:tc>
              </a:tr>
              <a:tr h="534030">
                <a:tc>
                  <a:txBody>
                    <a:bodyPr/>
                    <a:lstStyle/>
                    <a:p>
                      <a:pPr algn="ctr"/>
                      <a:endParaRPr lang="en-US" dirty="0"/>
                    </a:p>
                  </a:txBody>
                  <a:tcPr>
                    <a:solidFill>
                      <a:schemeClr val="accent1">
                        <a:lumMod val="40000"/>
                        <a:lumOff val="60000"/>
                      </a:schemeClr>
                    </a:solidFill>
                  </a:tcPr>
                </a:tc>
              </a:tr>
              <a:tr h="534030">
                <a:tc>
                  <a:txBody>
                    <a:bodyPr/>
                    <a:lstStyle/>
                    <a:p>
                      <a:pPr algn="ctr"/>
                      <a:endParaRPr lang="en-US" dirty="0"/>
                    </a:p>
                  </a:txBody>
                  <a:tcPr>
                    <a:solidFill>
                      <a:schemeClr val="accent1">
                        <a:lumMod val="40000"/>
                        <a:lumOff val="60000"/>
                      </a:schemeClr>
                    </a:solidFill>
                  </a:tcPr>
                </a:tc>
              </a:tr>
              <a:tr h="534030">
                <a:tc>
                  <a:txBody>
                    <a:bodyPr/>
                    <a:lstStyle/>
                    <a:p>
                      <a:pPr algn="ctr"/>
                      <a:endParaRPr lang="en-US" dirty="0"/>
                    </a:p>
                  </a:txBody>
                  <a:tcPr>
                    <a:solidFill>
                      <a:schemeClr val="accent1">
                        <a:lumMod val="40000"/>
                        <a:lumOff val="60000"/>
                      </a:schemeClr>
                    </a:solidFill>
                  </a:tcPr>
                </a:tc>
              </a:tr>
              <a:tr h="534030">
                <a:tc>
                  <a:txBody>
                    <a:bodyPr/>
                    <a:lstStyle/>
                    <a:p>
                      <a:pPr algn="ctr"/>
                      <a:endParaRPr lang="en-US" dirty="0"/>
                    </a:p>
                  </a:txBody>
                  <a:tcPr>
                    <a:solidFill>
                      <a:schemeClr val="accent1">
                        <a:lumMod val="40000"/>
                        <a:lumOff val="60000"/>
                      </a:schemeClr>
                    </a:solidFill>
                  </a:tcPr>
                </a:tc>
              </a:tr>
              <a:tr h="534030">
                <a:tc>
                  <a:txBody>
                    <a:bodyPr/>
                    <a:lstStyle/>
                    <a:p>
                      <a:pPr algn="ctr"/>
                      <a:endParaRPr lang="en-US" dirty="0"/>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3972116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28</a:t>
            </a:fld>
            <a:endParaRPr lang="en-US" dirty="0"/>
          </a:p>
        </p:txBody>
      </p:sp>
      <p:sp>
        <p:nvSpPr>
          <p:cNvPr id="2" name="Title 1"/>
          <p:cNvSpPr>
            <a:spLocks noGrp="1"/>
          </p:cNvSpPr>
          <p:nvPr>
            <p:ph type="title"/>
          </p:nvPr>
        </p:nvSpPr>
        <p:spPr>
          <a:xfrm>
            <a:off x="228600" y="76200"/>
            <a:ext cx="84582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#4: Examples</a:t>
            </a:r>
            <a:endParaRPr lang="en-US" sz="24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828800"/>
            <a:ext cx="8686800" cy="3581400"/>
          </a:xfrm>
        </p:spPr>
        <p:txBody>
          <a:bodyPr/>
          <a:lstStyle/>
          <a:p>
            <a:pPr marL="457200" lvl="1" indent="0">
              <a:buFont typeface="Arial" panose="020B0604020202020204" pitchFamily="34" charset="0"/>
              <a:buNone/>
            </a:pPr>
            <a:r>
              <a:rPr lang="en-US" sz="2800" b="1" dirty="0" smtClean="0">
                <a:latin typeface="Arial" panose="020B0604020202020204" pitchFamily="34" charset="0"/>
                <a:cs typeface="Arial" panose="020B0604020202020204" pitchFamily="34" charset="0"/>
              </a:rPr>
              <a:t>Examples of addressing inaccessible ICT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Corrective </a:t>
            </a:r>
            <a:r>
              <a:rPr lang="en-US" sz="2400" dirty="0">
                <a:latin typeface="Arial" panose="020B0604020202020204" pitchFamily="34" charset="0"/>
                <a:cs typeface="Arial" panose="020B0604020202020204" pitchFamily="34" charset="0"/>
              </a:rPr>
              <a:t>actions identification and tracking in product development life cycle </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Procurement </a:t>
            </a:r>
            <a:r>
              <a:rPr lang="en-US" sz="2400" dirty="0">
                <a:latin typeface="Arial" panose="020B0604020202020204" pitchFamily="34" charset="0"/>
                <a:cs typeface="Arial" panose="020B0604020202020204" pitchFamily="34" charset="0"/>
              </a:rPr>
              <a:t>of future, more accessible ICT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Mechanism for providing alternate means of access until the ICT is </a:t>
            </a:r>
            <a:r>
              <a:rPr lang="en-US" sz="2400" dirty="0" smtClean="0">
                <a:latin typeface="Arial" panose="020B0604020202020204" pitchFamily="34" charset="0"/>
                <a:cs typeface="Arial" panose="020B0604020202020204" pitchFamily="34" charset="0"/>
              </a:rPr>
              <a:t>made </a:t>
            </a:r>
            <a:r>
              <a:rPr lang="en-US" sz="2400" dirty="0">
                <a:latin typeface="Arial" panose="020B0604020202020204" pitchFamily="34" charset="0"/>
                <a:cs typeface="Arial" panose="020B0604020202020204" pitchFamily="34" charset="0"/>
              </a:rPr>
              <a:t>accessible or replaced </a:t>
            </a:r>
          </a:p>
          <a:p>
            <a:pPr marL="1143000" lvl="2" indent="-228600">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1-800</a:t>
            </a:r>
            <a:r>
              <a:rPr lang="en-US" sz="2000" baseline="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numbers,</a:t>
            </a:r>
            <a:r>
              <a:rPr lang="en-US" sz="2000" baseline="0" dirty="0" smtClean="0">
                <a:latin typeface="Arial" panose="020B0604020202020204" pitchFamily="34" charset="0"/>
                <a:cs typeface="Arial" panose="020B0604020202020204" pitchFamily="34" charset="0"/>
              </a:rPr>
              <a:t> etc.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11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29</a:t>
            </a:fld>
            <a:endParaRPr lang="en-US" altLang="en-US" dirty="0">
              <a:solidFill>
                <a:srgbClr val="000000"/>
              </a:solidFill>
            </a:endParaRPr>
          </a:p>
        </p:txBody>
      </p:sp>
      <p:sp>
        <p:nvSpPr>
          <p:cNvPr id="3" name="Title 2"/>
          <p:cNvSpPr>
            <a:spLocks noGrp="1"/>
          </p:cNvSpPr>
          <p:nvPr>
            <p:ph type="title" idx="4294967295"/>
          </p:nvPr>
        </p:nvSpPr>
        <p:spPr>
          <a:xfrm>
            <a:off x="1681655"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a:t>
            </a:r>
            <a:r>
              <a:rPr lang="en-US" sz="2400" b="0" dirty="0">
                <a:effectLst/>
                <a:latin typeface="Arial" panose="020B0604020202020204" pitchFamily="34" charset="0"/>
                <a:cs typeface="Arial" panose="020B0604020202020204" pitchFamily="34" charset="0"/>
              </a:rPr>
              <a:t>Criteria </a:t>
            </a:r>
            <a:r>
              <a:rPr lang="en-US" sz="2400" b="0" dirty="0">
                <a:effectLst/>
                <a:latin typeface="Arial" panose="020B0604020202020204" pitchFamily="34" charset="0"/>
                <a:cs typeface="Arial" panose="020B0604020202020204" pitchFamily="34" charset="0"/>
              </a:rPr>
              <a:t>#5</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371571" y="5052915"/>
          <a:ext cx="8315229" cy="1153184"/>
        </p:xfrm>
        <a:graphic>
          <a:graphicData uri="http://schemas.openxmlformats.org/drawingml/2006/table">
            <a:tbl>
              <a:tblPr firstRow="1" firstCol="1" bandRow="1"/>
              <a:tblGrid>
                <a:gridCol w="281872"/>
                <a:gridCol w="2607318"/>
                <a:gridCol w="1761702"/>
                <a:gridCol w="1691232"/>
                <a:gridCol w="1973105"/>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661553">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Ensure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the availability of relevant ICT accessibility skills within (or to) the organization.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skills/job descriptions.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existing resources that match up and address gaps.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 progress in acquiring skills and allocating qualified resources.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2" name="Text Placeholder 1"/>
          <p:cNvSpPr>
            <a:spLocks noGrp="1"/>
          </p:cNvSpPr>
          <p:nvPr>
            <p:ph type="body" idx="4294967295"/>
          </p:nvPr>
        </p:nvSpPr>
        <p:spPr>
          <a:xfrm>
            <a:off x="228600" y="1403874"/>
            <a:ext cx="8686800" cy="3168126"/>
          </a:xfrm>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Ensure the availability of relevant ICT accessibility skills and other resources within (or to) the organization. </a:t>
            </a:r>
            <a:endParaRPr lang="en-US" sz="2400" b="1"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Identify necessary knowledge/skills and existing gaps</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Provide training opportunities</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Include accessibility skills in hiring criteria</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Track and manage gaps </a:t>
            </a:r>
            <a:endParaRPr lang="en-US" sz="24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37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null background"/>
          <p:cNvSpPr/>
          <p:nvPr/>
        </p:nvSpPr>
        <p:spPr>
          <a:xfrm>
            <a:off x="15368" y="1371600"/>
            <a:ext cx="9128632" cy="5486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lide Number Placeholder 17"/>
          <p:cNvSpPr>
            <a:spLocks noGrp="1"/>
          </p:cNvSpPr>
          <p:nvPr>
            <p:ph type="sldNum" sz="quarter" idx="4294967295"/>
          </p:nvPr>
        </p:nvSpPr>
        <p:spPr>
          <a:xfrm>
            <a:off x="8603857" y="6492875"/>
            <a:ext cx="457200" cy="365125"/>
          </a:xfrm>
          <a:prstGeom prst="rect">
            <a:avLst/>
          </a:prstGeom>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dirty="0" smtClean="0"/>
              <a:t>4</a:t>
            </a:r>
          </a:p>
        </p:txBody>
      </p:sp>
      <p:sp>
        <p:nvSpPr>
          <p:cNvPr id="1028" name="Rectangle 11"/>
          <p:cNvSpPr>
            <a:spLocks noGrp="1" noChangeArrowheads="1"/>
          </p:cNvSpPr>
          <p:nvPr>
            <p:ph type="title"/>
          </p:nvPr>
        </p:nvSpPr>
        <p:spPr>
          <a:xfrm>
            <a:off x="1230568" y="838200"/>
            <a:ext cx="7772400" cy="609600"/>
          </a:xfrm>
        </p:spPr>
        <p:txBody>
          <a:bodyPr vert="horz" lIns="91440" tIns="45720" rIns="91440" bIns="45720" rtlCol="0" anchor="ctr">
            <a:noAutofit/>
          </a:bodyPr>
          <a:lstStyle/>
          <a:p>
            <a:pPr algn="r"/>
            <a:r>
              <a:rPr lang="en-US" sz="2400" b="0" dirty="0">
                <a:effectLst/>
                <a:latin typeface="Arial" panose="020B0604020202020204" pitchFamily="34" charset="0"/>
                <a:cs typeface="Arial" panose="020B0604020202020204" pitchFamily="34" charset="0"/>
              </a:rPr>
              <a:t>Understanding Disabilities</a:t>
            </a:r>
            <a:br>
              <a:rPr lang="en-US" sz="2400" b="0" dirty="0">
                <a:effectLst/>
                <a:latin typeface="Arial" panose="020B0604020202020204" pitchFamily="34" charset="0"/>
                <a:cs typeface="Arial" panose="020B0604020202020204" pitchFamily="34" charset="0"/>
              </a:rPr>
            </a:br>
            <a:endParaRPr lang="en-US" sz="2400" b="0" dirty="0">
              <a:effectLst/>
              <a:latin typeface="Arial" panose="020B0604020202020204" pitchFamily="34" charset="0"/>
              <a:cs typeface="Arial" panose="020B0604020202020204" pitchFamily="34" charset="0"/>
            </a:endParaRPr>
          </a:p>
        </p:txBody>
      </p:sp>
      <p:sp>
        <p:nvSpPr>
          <p:cNvPr id="9" name="Rectangle 11"/>
          <p:cNvSpPr txBox="1">
            <a:spLocks noChangeArrowheads="1"/>
          </p:cNvSpPr>
          <p:nvPr/>
        </p:nvSpPr>
        <p:spPr bwMode="auto">
          <a:xfrm>
            <a:off x="124403" y="1447800"/>
            <a:ext cx="2928025"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buClrTx/>
              <a:buSzPct val="174000"/>
              <a:defRPr/>
            </a:pPr>
            <a:r>
              <a:rPr lang="en-US" sz="1300" dirty="0" smtClean="0">
                <a:solidFill>
                  <a:schemeClr val="tx1"/>
                </a:solidFill>
                <a:latin typeface="Arial" panose="020B0604020202020204" pitchFamily="34" charset="0"/>
                <a:ea typeface="ＭＳ Ｐゴシック" charset="-128"/>
                <a:cs typeface="Arial" panose="020B0604020202020204" pitchFamily="34" charset="0"/>
              </a:rPr>
              <a:t>Blind users access software applications and the Web using a screen reader and the keyboard.</a:t>
            </a:r>
          </a:p>
        </p:txBody>
      </p:sp>
      <p:grpSp>
        <p:nvGrpSpPr>
          <p:cNvPr id="2" name="Group 1" descr="Screen Reader Use Example"/>
          <p:cNvGrpSpPr/>
          <p:nvPr/>
        </p:nvGrpSpPr>
        <p:grpSpPr>
          <a:xfrm>
            <a:off x="110870" y="2141511"/>
            <a:ext cx="2941061" cy="1882210"/>
            <a:chOff x="110870" y="2141511"/>
            <a:chExt cx="2941061" cy="1882210"/>
          </a:xfrm>
        </p:grpSpPr>
        <p:graphicFrame>
          <p:nvGraphicFramePr>
            <p:cNvPr id="4" name="Object 3" descr="Screen shot of a Web tool that provides system information."/>
            <p:cNvGraphicFramePr>
              <a:graphicFrameLocks noChangeAspect="1"/>
            </p:cNvGraphicFramePr>
            <p:nvPr>
              <p:extLst>
                <p:ext uri="{D42A27DB-BD31-4B8C-83A1-F6EECF244321}">
                  <p14:modId xmlns:p14="http://schemas.microsoft.com/office/powerpoint/2010/main" val="3180563390"/>
                </p:ext>
              </p:extLst>
            </p:nvPr>
          </p:nvGraphicFramePr>
          <p:xfrm>
            <a:off x="110870" y="2141511"/>
            <a:ext cx="2941061" cy="989918"/>
          </p:xfrm>
          <a:graphic>
            <a:graphicData uri="http://schemas.openxmlformats.org/presentationml/2006/ole">
              <mc:AlternateContent xmlns:mc="http://schemas.openxmlformats.org/markup-compatibility/2006">
                <mc:Choice xmlns:v="urn:schemas-microsoft-com:vml" Requires="v">
                  <p:oleObj spid="_x0000_s3113" name="Image" r:id="rId4" imgW="7568254" imgH="2006349" progId="PhotoshopElements.Image.2">
                    <p:embed/>
                  </p:oleObj>
                </mc:Choice>
                <mc:Fallback>
                  <p:oleObj name="Image" r:id="rId4" imgW="7568254" imgH="2006349"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0" y="2141511"/>
                          <a:ext cx="2941061" cy="989918"/>
                        </a:xfrm>
                        <a:prstGeom prst="rect">
                          <a:avLst/>
                        </a:prstGeom>
                        <a:noFill/>
                        <a:ln>
                          <a:noFill/>
                        </a:ln>
                        <a:effectLst/>
                      </p:spPr>
                    </p:pic>
                  </p:oleObj>
                </mc:Fallback>
              </mc:AlternateContent>
            </a:graphicData>
          </a:graphic>
        </p:graphicFrame>
        <p:sp>
          <p:nvSpPr>
            <p:cNvPr id="1029" name="AutoShape 13"/>
            <p:cNvSpPr>
              <a:spLocks noChangeAspect="1" noChangeArrowheads="1"/>
            </p:cNvSpPr>
            <p:nvPr/>
          </p:nvSpPr>
          <p:spPr bwMode="auto">
            <a:xfrm rot="10800000">
              <a:off x="227244" y="3344361"/>
              <a:ext cx="2324937" cy="679360"/>
            </a:xfrm>
            <a:prstGeom prst="wedgeRoundRectCallout">
              <a:avLst>
                <a:gd name="adj1" fmla="val 33138"/>
                <a:gd name="adj2" fmla="val 118904"/>
                <a:gd name="adj3" fmla="val 16667"/>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“Machine type. Edit.</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Model slash version. Edit.</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Help to select multiple options. Link.</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Operating system slash platform. Listbox.  Not selected AIX. 1 of 30.”</a:t>
              </a:r>
            </a:p>
          </p:txBody>
        </p:sp>
      </p:grpSp>
      <p:sp>
        <p:nvSpPr>
          <p:cNvPr id="11" name="Rectangle 4"/>
          <p:cNvSpPr>
            <a:spLocks noChangeArrowheads="1"/>
          </p:cNvSpPr>
          <p:nvPr/>
        </p:nvSpPr>
        <p:spPr bwMode="auto">
          <a:xfrm>
            <a:off x="3475833" y="1524000"/>
            <a:ext cx="25688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itchFamily="34" charset="0"/>
              </a:rPr>
              <a:t>Low vision users need </a:t>
            </a:r>
            <a:r>
              <a:rPr lang="en-US" sz="1300" b="1" dirty="0" smtClean="0">
                <a:latin typeface="Arial" pitchFamily="34" charset="0"/>
                <a:cs typeface="Arial" pitchFamily="34" charset="0"/>
              </a:rPr>
              <a:t>sizable </a:t>
            </a:r>
            <a:r>
              <a:rPr lang="en-US" sz="1300" b="1" dirty="0">
                <a:latin typeface="Arial" pitchFamily="34" charset="0"/>
                <a:cs typeface="Arial" pitchFamily="34" charset="0"/>
              </a:rPr>
              <a:t>fonts and contrast settings.</a:t>
            </a:r>
          </a:p>
        </p:txBody>
      </p:sp>
      <p:grpSp>
        <p:nvGrpSpPr>
          <p:cNvPr id="5" name="Group 4" descr="examples of size and contrast for low vison"/>
          <p:cNvGrpSpPr/>
          <p:nvPr/>
        </p:nvGrpSpPr>
        <p:grpSpPr>
          <a:xfrm>
            <a:off x="3603977" y="2016857"/>
            <a:ext cx="2492040" cy="1492582"/>
            <a:chOff x="466725" y="2249487"/>
            <a:chExt cx="9353551" cy="3488112"/>
          </a:xfrm>
        </p:grpSpPr>
        <p:sp>
          <p:nvSpPr>
            <p:cNvPr id="12" name="Text Box 6" descr="Text showing the words &quot;font size&quot; at different sizes of font."/>
            <p:cNvSpPr txBox="1">
              <a:spLocks noChangeArrowheads="1"/>
            </p:cNvSpPr>
            <p:nvPr/>
          </p:nvSpPr>
          <p:spPr bwMode="auto">
            <a:xfrm>
              <a:off x="466725" y="2560254"/>
              <a:ext cx="2327274" cy="317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spcAft>
                  <a:spcPct val="15000"/>
                </a:spcAft>
              </a:pPr>
              <a:r>
                <a:rPr lang="en-US" sz="700" dirty="0">
                  <a:solidFill>
                    <a:srgbClr val="000000"/>
                  </a:solidFill>
                  <a:latin typeface="Arial" panose="020B0604020202020204" pitchFamily="34" charset="0"/>
                  <a:cs typeface="Arial" panose="020B0604020202020204" pitchFamily="34" charset="0"/>
                </a:rPr>
                <a:t>Font </a:t>
              </a:r>
              <a:r>
                <a:rPr lang="en-US" sz="800" dirty="0">
                  <a:solidFill>
                    <a:srgbClr val="000000"/>
                  </a:solidFill>
                  <a:latin typeface="Arial" panose="020B0604020202020204" pitchFamily="34" charset="0"/>
                  <a:cs typeface="Arial" panose="020B0604020202020204" pitchFamily="34" charset="0"/>
                </a:rPr>
                <a:t>size </a:t>
              </a:r>
              <a:endParaRPr lang="en-US" sz="7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000" dirty="0">
                  <a:solidFill>
                    <a:srgbClr val="000000"/>
                  </a:solidFill>
                  <a:latin typeface="Arial" panose="020B0604020202020204" pitchFamily="34" charset="0"/>
                  <a:cs typeface="Arial" panose="020B0604020202020204" pitchFamily="34" charset="0"/>
                </a:rPr>
                <a:t>Larger font size </a:t>
              </a: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100" dirty="0">
                  <a:solidFill>
                    <a:srgbClr val="000000"/>
                  </a:solidFill>
                  <a:latin typeface="Arial" panose="020B0604020202020204" pitchFamily="34" charset="0"/>
                  <a:cs typeface="Arial" panose="020B0604020202020204" pitchFamily="34" charset="0"/>
                </a:rPr>
                <a:t>Even larger </a:t>
              </a:r>
            </a:p>
            <a:p>
              <a:pPr>
                <a:spcAft>
                  <a:spcPct val="15000"/>
                </a:spcAft>
              </a:pPr>
              <a:r>
                <a:rPr lang="en-US" sz="1100" dirty="0">
                  <a:solidFill>
                    <a:srgbClr val="000000"/>
                  </a:solidFill>
                  <a:latin typeface="Arial" panose="020B0604020202020204" pitchFamily="34" charset="0"/>
                  <a:cs typeface="Arial" panose="020B0604020202020204" pitchFamily="34" charset="0"/>
                </a:rPr>
                <a:t>font size</a:t>
              </a:r>
            </a:p>
          </p:txBody>
        </p:sp>
        <p:grpSp>
          <p:nvGrpSpPr>
            <p:cNvPr id="13" name="Group 7" descr="Image showing poor contrast between text and background."/>
            <p:cNvGrpSpPr>
              <a:grpSpLocks/>
            </p:cNvGrpSpPr>
            <p:nvPr/>
          </p:nvGrpSpPr>
          <p:grpSpPr bwMode="auto">
            <a:xfrm>
              <a:off x="4527550" y="2249487"/>
              <a:ext cx="5292726" cy="985838"/>
              <a:chOff x="3012" y="1241"/>
              <a:chExt cx="3334" cy="621"/>
            </a:xfrm>
          </p:grpSpPr>
          <p:sp>
            <p:nvSpPr>
              <p:cNvPr id="14" name="Rectangle 8"/>
              <p:cNvSpPr>
                <a:spLocks noChangeArrowheads="1"/>
              </p:cNvSpPr>
              <p:nvPr/>
            </p:nvSpPr>
            <p:spPr bwMode="auto">
              <a:xfrm>
                <a:off x="3012" y="1312"/>
                <a:ext cx="1589" cy="493"/>
              </a:xfrm>
              <a:prstGeom prst="rect">
                <a:avLst/>
              </a:prstGeom>
              <a:solidFill>
                <a:srgbClr val="0000FF"/>
              </a:solidFill>
              <a:ln w="25400">
                <a:solidFill>
                  <a:srgbClr val="000000"/>
                </a:solidFill>
                <a:miter lim="800000"/>
                <a:headEnd/>
                <a:tailEnd/>
              </a:ln>
            </p:spPr>
            <p:txBody>
              <a:bodyPr lIns="0" tIns="0" rIns="0" bIns="0" anchor="ctr"/>
              <a:lstStyle/>
              <a:p>
                <a:pPr algn="ctr" defTabSz="822325">
                  <a:spcAft>
                    <a:spcPct val="15000"/>
                  </a:spcAft>
                </a:pPr>
                <a:r>
                  <a:rPr lang="en-US" sz="700" dirty="0">
                    <a:solidFill>
                      <a:schemeClr val="accent1"/>
                    </a:solidFill>
                    <a:latin typeface="Arial" panose="020B0604020202020204" pitchFamily="34" charset="0"/>
                    <a:cs typeface="Arial" panose="020B0604020202020204" pitchFamily="34" charset="0"/>
                  </a:rPr>
                  <a:t>Contrast</a:t>
                </a:r>
              </a:p>
            </p:txBody>
          </p:sp>
          <p:sp>
            <p:nvSpPr>
              <p:cNvPr id="15" name="Text Box 9"/>
              <p:cNvSpPr txBox="1">
                <a:spLocks noChangeArrowheads="1"/>
              </p:cNvSpPr>
              <p:nvPr/>
            </p:nvSpPr>
            <p:spPr bwMode="auto">
              <a:xfrm>
                <a:off x="4638" y="1241"/>
                <a:ext cx="17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100" b="1" dirty="0">
                    <a:solidFill>
                      <a:srgbClr val="FF0000"/>
                    </a:solidFill>
                    <a:latin typeface="Arial" panose="020B0604020202020204" pitchFamily="34" charset="0"/>
                    <a:cs typeface="Arial" panose="020B0604020202020204" pitchFamily="34" charset="0"/>
                  </a:rPr>
                  <a:t>Poor </a:t>
                </a:r>
              </a:p>
              <a:p>
                <a:pPr algn="ctr"/>
                <a:r>
                  <a:rPr lang="en-US" sz="1100" b="1" dirty="0">
                    <a:solidFill>
                      <a:srgbClr val="FF0000"/>
                    </a:solidFill>
                    <a:latin typeface="Arial" panose="020B0604020202020204" pitchFamily="34" charset="0"/>
                    <a:cs typeface="Arial" panose="020B0604020202020204" pitchFamily="34" charset="0"/>
                  </a:rPr>
                  <a:t>contrast</a:t>
                </a:r>
              </a:p>
            </p:txBody>
          </p:sp>
        </p:grpSp>
        <p:grpSp>
          <p:nvGrpSpPr>
            <p:cNvPr id="16" name="Group 10" descr="Image showing good contrast between text and background."/>
            <p:cNvGrpSpPr>
              <a:grpSpLocks/>
            </p:cNvGrpSpPr>
            <p:nvPr/>
          </p:nvGrpSpPr>
          <p:grpSpPr bwMode="auto">
            <a:xfrm>
              <a:off x="4552950" y="3235326"/>
              <a:ext cx="5118100" cy="985838"/>
              <a:chOff x="3028" y="2434"/>
              <a:chExt cx="3224" cy="621"/>
            </a:xfrm>
          </p:grpSpPr>
          <p:sp>
            <p:nvSpPr>
              <p:cNvPr id="17" name="Rectangle 11"/>
              <p:cNvSpPr>
                <a:spLocks noChangeArrowheads="1"/>
              </p:cNvSpPr>
              <p:nvPr/>
            </p:nvSpPr>
            <p:spPr bwMode="auto">
              <a:xfrm>
                <a:off x="3028" y="2508"/>
                <a:ext cx="1588" cy="492"/>
              </a:xfrm>
              <a:prstGeom prst="rect">
                <a:avLst/>
              </a:prstGeom>
              <a:solidFill>
                <a:srgbClr val="000000"/>
              </a:solidFill>
              <a:ln w="25400">
                <a:solidFill>
                  <a:srgbClr val="000000"/>
                </a:solidFill>
                <a:miter lim="800000"/>
                <a:headEnd/>
                <a:tailEnd/>
              </a:ln>
            </p:spPr>
            <p:txBody>
              <a:bodyPr lIns="0" tIns="0" rIns="0" bIns="0" anchor="ctr"/>
              <a:lstStyle/>
              <a:p>
                <a:pPr algn="ctr" defTabSz="822325">
                  <a:spcAft>
                    <a:spcPct val="15000"/>
                  </a:spcAft>
                </a:pPr>
                <a:r>
                  <a:rPr lang="en-US" sz="700" b="1" dirty="0">
                    <a:solidFill>
                      <a:srgbClr val="FFFF00"/>
                    </a:solidFill>
                    <a:latin typeface="Arial" panose="020B0604020202020204" pitchFamily="34" charset="0"/>
                    <a:cs typeface="Arial" panose="020B0604020202020204" pitchFamily="34" charset="0"/>
                  </a:rPr>
                  <a:t>Contrast</a:t>
                </a:r>
              </a:p>
            </p:txBody>
          </p:sp>
          <p:sp>
            <p:nvSpPr>
              <p:cNvPr id="18" name="Text Box 12"/>
              <p:cNvSpPr txBox="1">
                <a:spLocks noChangeArrowheads="1"/>
              </p:cNvSpPr>
              <p:nvPr/>
            </p:nvSpPr>
            <p:spPr bwMode="auto">
              <a:xfrm>
                <a:off x="4544" y="2434"/>
                <a:ext cx="17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50" b="1" dirty="0">
                    <a:solidFill>
                      <a:srgbClr val="006600"/>
                    </a:solidFill>
                    <a:latin typeface="Arial" panose="020B0604020202020204" pitchFamily="34" charset="0"/>
                    <a:cs typeface="Arial" panose="020B0604020202020204" pitchFamily="34" charset="0"/>
                  </a:rPr>
                  <a:t>Good </a:t>
                </a:r>
              </a:p>
              <a:p>
                <a:pPr algn="ctr"/>
                <a:r>
                  <a:rPr lang="en-US" sz="1050" b="1" dirty="0">
                    <a:solidFill>
                      <a:srgbClr val="006600"/>
                    </a:solidFill>
                    <a:latin typeface="Arial" panose="020B0604020202020204" pitchFamily="34" charset="0"/>
                    <a:cs typeface="Arial" panose="020B0604020202020204" pitchFamily="34" charset="0"/>
                  </a:rPr>
                  <a:t>contrast</a:t>
                </a:r>
              </a:p>
            </p:txBody>
          </p:sp>
        </p:grpSp>
        <p:sp>
          <p:nvSpPr>
            <p:cNvPr id="19" name="Rectangle 13" descr="Image showing high  contrast between text and background and large font size."/>
            <p:cNvSpPr>
              <a:spLocks noChangeArrowheads="1"/>
            </p:cNvSpPr>
            <p:nvPr/>
          </p:nvSpPr>
          <p:spPr bwMode="auto">
            <a:xfrm>
              <a:off x="3479800" y="4392613"/>
              <a:ext cx="5283200" cy="1322387"/>
            </a:xfrm>
            <a:prstGeom prst="rect">
              <a:avLst/>
            </a:prstGeom>
            <a:solidFill>
              <a:srgbClr val="000000"/>
            </a:solidFill>
            <a:ln w="25400">
              <a:solidFill>
                <a:srgbClr val="000000"/>
              </a:solidFill>
              <a:miter lim="800000"/>
              <a:headEnd/>
              <a:tailEnd/>
            </a:ln>
          </p:spPr>
          <p:txBody>
            <a:bodyPr lIns="0" tIns="0" rIns="0" bIns="0" anchor="ctr"/>
            <a:lstStyle/>
            <a:p>
              <a:pPr algn="ctr" defTabSz="822325">
                <a:spcAft>
                  <a:spcPct val="15000"/>
                </a:spcAft>
              </a:pPr>
              <a:r>
                <a:rPr lang="en-US" sz="1100" dirty="0">
                  <a:solidFill>
                    <a:srgbClr val="FFFF00"/>
                  </a:solidFill>
                  <a:latin typeface="Arial" panose="020B0604020202020204" pitchFamily="34" charset="0"/>
                  <a:cs typeface="Arial" panose="020B0604020202020204" pitchFamily="34" charset="0"/>
                </a:rPr>
                <a:t>Font size &amp; contrast</a:t>
              </a:r>
            </a:p>
          </p:txBody>
        </p:sp>
      </p:grpSp>
      <p:sp>
        <p:nvSpPr>
          <p:cNvPr id="26" name="Rectangle 2"/>
          <p:cNvSpPr txBox="1">
            <a:spLocks noChangeArrowheads="1"/>
          </p:cNvSpPr>
          <p:nvPr/>
        </p:nvSpPr>
        <p:spPr bwMode="auto">
          <a:xfrm>
            <a:off x="6162596" y="1863725"/>
            <a:ext cx="2966036" cy="498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r>
              <a:rPr lang="en-US" sz="1300" dirty="0" smtClean="0">
                <a:solidFill>
                  <a:schemeClr val="tx1"/>
                </a:solidFill>
                <a:latin typeface="Arial" panose="020B0604020202020204" pitchFamily="34" charset="0"/>
                <a:ea typeface="ＭＳ Ｐゴシック" charset="-128"/>
                <a:cs typeface="Arial" panose="020B0604020202020204" pitchFamily="34" charset="0"/>
              </a:rPr>
              <a:t>Users with limited use of arms and hands need keyboard accessibility features and alternative input methods.</a:t>
            </a:r>
          </a:p>
        </p:txBody>
      </p:sp>
      <p:graphicFrame>
        <p:nvGraphicFramePr>
          <p:cNvPr id="27" name="Group 117" descr="Alternate input device examples"/>
          <p:cNvGraphicFramePr>
            <a:graphicFrameLocks noGrp="1"/>
          </p:cNvGraphicFramePr>
          <p:nvPr>
            <p:extLst>
              <p:ext uri="{D42A27DB-BD31-4B8C-83A1-F6EECF244321}">
                <p14:modId xmlns:p14="http://schemas.microsoft.com/office/powerpoint/2010/main" val="738965361"/>
              </p:ext>
            </p:extLst>
          </p:nvPr>
        </p:nvGraphicFramePr>
        <p:xfrm>
          <a:off x="6477000" y="4648200"/>
          <a:ext cx="2371185" cy="1497264"/>
        </p:xfrm>
        <a:graphic>
          <a:graphicData uri="http://schemas.openxmlformats.org/drawingml/2006/table">
            <a:tbl>
              <a:tblPr firstRow="1"/>
              <a:tblGrid>
                <a:gridCol w="698028"/>
                <a:gridCol w="1673157"/>
              </a:tblGrid>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ＭＳ Ｐゴシック" charset="-128"/>
                        </a:rPr>
                        <a:t>Key Types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ＭＳ Ｐゴシック" charset="-128"/>
                        </a:rPr>
                        <a:t>OS Keyboard Accessibility Features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Mouse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Arrow keys control mouse pointer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Sticky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[Ctrl] then [F] activates [Ctrl-F] shortcut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1530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Slow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Ignore short keystrokes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84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Repeat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Turn off keystroke repeat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Adjust delay before repeat begins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Adjust delay between repeats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grpSp>
        <p:nvGrpSpPr>
          <p:cNvPr id="49" name="Group 48" descr="examples of alternate input hardware devices"/>
          <p:cNvGrpSpPr/>
          <p:nvPr/>
        </p:nvGrpSpPr>
        <p:grpSpPr>
          <a:xfrm>
            <a:off x="6585692" y="2489301"/>
            <a:ext cx="1994101" cy="2155810"/>
            <a:chOff x="6585692" y="2489301"/>
            <a:chExt cx="1994101" cy="2155810"/>
          </a:xfrm>
        </p:grpSpPr>
        <p:sp>
          <p:nvSpPr>
            <p:cNvPr id="28" name="Text Box 26" descr="Alternate input device examples"/>
            <p:cNvSpPr txBox="1">
              <a:spLocks noChangeArrowheads="1"/>
            </p:cNvSpPr>
            <p:nvPr/>
          </p:nvSpPr>
          <p:spPr bwMode="auto">
            <a:xfrm>
              <a:off x="6585692" y="2489301"/>
              <a:ext cx="19012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b="1" dirty="0">
                  <a:latin typeface="Arial" panose="020B0604020202020204" pitchFamily="34" charset="0"/>
                  <a:cs typeface="Arial" panose="020B0604020202020204" pitchFamily="34" charset="0"/>
                </a:rPr>
                <a:t>Alternative input hardware devices</a:t>
              </a:r>
            </a:p>
          </p:txBody>
        </p:sp>
        <p:pic>
          <p:nvPicPr>
            <p:cNvPr id="30" name="Picture 28" descr="joy stic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4964" y="2911371"/>
              <a:ext cx="725352" cy="5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9"/>
            <p:cNvSpPr txBox="1">
              <a:spLocks noChangeArrowheads="1"/>
            </p:cNvSpPr>
            <p:nvPr/>
          </p:nvSpPr>
          <p:spPr bwMode="auto">
            <a:xfrm>
              <a:off x="6650962" y="3502651"/>
              <a:ext cx="819831" cy="2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Joy Sticks</a:t>
              </a:r>
            </a:p>
          </p:txBody>
        </p:sp>
        <p:pic>
          <p:nvPicPr>
            <p:cNvPr id="33" name="Picture 31" descr="special keybo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4054" y="2895700"/>
              <a:ext cx="574088" cy="5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2"/>
            <p:cNvSpPr txBox="1">
              <a:spLocks noChangeArrowheads="1"/>
            </p:cNvSpPr>
            <p:nvPr/>
          </p:nvSpPr>
          <p:spPr bwMode="auto">
            <a:xfrm>
              <a:off x="7648498" y="3501402"/>
              <a:ext cx="859776" cy="26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Keyboards</a:t>
              </a:r>
              <a:endParaRPr lang="en-US" sz="1400" dirty="0">
                <a:latin typeface="Arial" panose="020B0604020202020204" pitchFamily="34" charset="0"/>
                <a:cs typeface="Arial" panose="020B0604020202020204" pitchFamily="34" charset="0"/>
              </a:endParaRPr>
            </a:p>
          </p:txBody>
        </p:sp>
        <p:pic>
          <p:nvPicPr>
            <p:cNvPr id="36" name="Picture 34" descr="switch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4630" y="3747212"/>
              <a:ext cx="574088" cy="59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5"/>
            <p:cNvSpPr txBox="1">
              <a:spLocks noChangeArrowheads="1"/>
            </p:cNvSpPr>
            <p:nvPr/>
          </p:nvSpPr>
          <p:spPr bwMode="auto">
            <a:xfrm>
              <a:off x="6644333" y="4381218"/>
              <a:ext cx="750383" cy="26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Switches</a:t>
              </a:r>
            </a:p>
          </p:txBody>
        </p:sp>
        <p:pic>
          <p:nvPicPr>
            <p:cNvPr id="39" name="Picture 37" descr="mouth stick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6015" y="3749766"/>
              <a:ext cx="556007" cy="6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38"/>
            <p:cNvSpPr txBox="1">
              <a:spLocks noChangeArrowheads="1"/>
            </p:cNvSpPr>
            <p:nvPr/>
          </p:nvSpPr>
          <p:spPr bwMode="auto">
            <a:xfrm>
              <a:off x="7588926" y="4383772"/>
              <a:ext cx="990867" cy="26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Mouth Sticks</a:t>
              </a:r>
            </a:p>
          </p:txBody>
        </p:sp>
      </p:grpSp>
      <p:sp>
        <p:nvSpPr>
          <p:cNvPr id="23" name="Rectangle 2"/>
          <p:cNvSpPr txBox="1">
            <a:spLocks noChangeArrowheads="1"/>
          </p:cNvSpPr>
          <p:nvPr/>
        </p:nvSpPr>
        <p:spPr bwMode="auto">
          <a:xfrm>
            <a:off x="3147170" y="3838575"/>
            <a:ext cx="3015575"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r>
              <a:rPr lang="en-US" sz="1300" dirty="0" smtClean="0">
                <a:solidFill>
                  <a:schemeClr val="tx2"/>
                </a:solidFill>
                <a:latin typeface="Arial" panose="020B0604020202020204" pitchFamily="34" charset="0"/>
                <a:ea typeface="ＭＳ Ｐゴシック" charset="-128"/>
                <a:cs typeface="Arial" panose="020B0604020202020204" pitchFamily="34" charset="0"/>
              </a:rPr>
              <a:t/>
            </a:r>
            <a:br>
              <a:rPr lang="en-US" sz="1300" dirty="0" smtClean="0">
                <a:solidFill>
                  <a:schemeClr val="tx2"/>
                </a:solidFill>
                <a:latin typeface="Arial" panose="020B0604020202020204" pitchFamily="34" charset="0"/>
                <a:ea typeface="ＭＳ Ｐゴシック" charset="-128"/>
                <a:cs typeface="Arial" panose="020B0604020202020204" pitchFamily="34" charset="0"/>
              </a:rPr>
            </a:br>
            <a:endParaRPr lang="en-US" sz="1300" dirty="0" smtClean="0">
              <a:solidFill>
                <a:schemeClr val="tx2"/>
              </a:solidFill>
              <a:latin typeface="Arial" panose="020B0604020202020204" pitchFamily="34" charset="0"/>
              <a:ea typeface="ＭＳ Ｐゴシック" charset="-128"/>
              <a:cs typeface="Arial" panose="020B0604020202020204" pitchFamily="34" charset="0"/>
            </a:endParaRPr>
          </a:p>
          <a:p>
            <a:pPr algn="ctr"/>
            <a:r>
              <a:rPr lang="en-US" sz="1300" dirty="0" smtClean="0">
                <a:solidFill>
                  <a:schemeClr val="tx1"/>
                </a:solidFill>
                <a:latin typeface="Arial" panose="020B0604020202020204" pitchFamily="34" charset="0"/>
                <a:ea typeface="ＭＳ Ｐゴシック" charset="-128"/>
                <a:cs typeface="Arial" panose="020B0604020202020204" pitchFamily="34" charset="0"/>
              </a:rPr>
              <a:t>Deaf users need alternatives for audio content (captioning); the hard of hearing need the ability to increase volume.</a:t>
            </a:r>
            <a:r>
              <a:rPr lang="en-US" sz="1300" dirty="0">
                <a:solidFill>
                  <a:schemeClr val="tx1"/>
                </a:solidFill>
                <a:latin typeface="Arial" panose="020B0604020202020204" pitchFamily="34" charset="0"/>
                <a:ea typeface="ＭＳ Ｐゴシック" charset="-128"/>
                <a:cs typeface="Arial" panose="020B0604020202020204" pitchFamily="34" charset="0"/>
              </a:rPr>
              <a:t> </a:t>
            </a:r>
            <a:endParaRPr lang="en-US" sz="1300" dirty="0" smtClean="0">
              <a:solidFill>
                <a:schemeClr val="tx1"/>
              </a:solidFill>
              <a:latin typeface="Arial" panose="020B0604020202020204" pitchFamily="34" charset="0"/>
              <a:ea typeface="ＭＳ Ｐゴシック" charset="-128"/>
              <a:cs typeface="Arial" panose="020B0604020202020204" pitchFamily="34" charset="0"/>
            </a:endParaRPr>
          </a:p>
        </p:txBody>
      </p:sp>
      <p:pic>
        <p:nvPicPr>
          <p:cNvPr id="24" name="Picture 3" descr="Screen shot of Windows Media Player.  There is a picture of Abraham Lincoln speaking.  The caption for his message says Four score and seven years ago."/>
          <p:cNvPicPr>
            <a:picLocks noGrp="1" noChangeAspect="1" noChangeArrowheads="1"/>
          </p:cNvPicPr>
          <p:nvPr>
            <p:ph sz="half" idx="1"/>
          </p:nvPr>
        </p:nvPicPr>
        <p:blipFill>
          <a:blip r:embed="rId10" cstate="print">
            <a:extLst>
              <a:ext uri="{28A0092B-C50C-407E-A947-70E740481C1C}">
                <a14:useLocalDpi xmlns:a14="http://schemas.microsoft.com/office/drawing/2010/main" val="0"/>
              </a:ext>
            </a:extLst>
          </a:blip>
          <a:srcRect/>
          <a:stretch>
            <a:fillRect/>
          </a:stretch>
        </p:blipFill>
        <p:spPr>
          <a:xfrm>
            <a:off x="3443561" y="4692900"/>
            <a:ext cx="2602763" cy="1822887"/>
          </a:xfrm>
          <a:noFill/>
        </p:spPr>
      </p:pic>
      <p:pic>
        <p:nvPicPr>
          <p:cNvPr id="25" name="Picture 4" descr="Four score and seven years a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5074434" y="5363782"/>
            <a:ext cx="1193594" cy="663042"/>
          </a:xfrm>
          <a:prstGeom prst="rect">
            <a:avLst/>
          </a:prstGeom>
          <a:noFill/>
        </p:spPr>
      </p:pic>
      <p:sp>
        <p:nvSpPr>
          <p:cNvPr id="21" name="Rectangle 8"/>
          <p:cNvSpPr>
            <a:spLocks noChangeArrowheads="1"/>
          </p:cNvSpPr>
          <p:nvPr/>
        </p:nvSpPr>
        <p:spPr bwMode="auto">
          <a:xfrm>
            <a:off x="124403" y="4648200"/>
            <a:ext cx="28425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anose="020B0604020202020204" pitchFamily="34" charset="0"/>
              </a:rPr>
              <a:t>Color-blind users need more than color differences.</a:t>
            </a:r>
          </a:p>
        </p:txBody>
      </p:sp>
      <p:pic>
        <p:nvPicPr>
          <p:cNvPr id="22" name="Picture 14" descr="Example of use of more than color to delineat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317" y="5108534"/>
            <a:ext cx="2461928" cy="123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59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71781" y="6400800"/>
            <a:ext cx="572219" cy="476251"/>
          </a:xfrm>
        </p:spPr>
        <p:txBody>
          <a:bodyPr/>
          <a:lstStyle/>
          <a:p>
            <a:fld id="{A12EAC9C-9A33-4F5B-BE6E-092AAE232994}" type="slidenum">
              <a:rPr lang="en-US" b="1" smtClean="0">
                <a:solidFill>
                  <a:schemeClr val="tx1"/>
                </a:solidFill>
              </a:rPr>
              <a:pPr/>
              <a:t>30</a:t>
            </a:fld>
            <a:endParaRPr lang="en-US" b="1" dirty="0">
              <a:solidFill>
                <a:schemeClr val="tx1"/>
              </a:solidFill>
            </a:endParaRPr>
          </a:p>
        </p:txBody>
      </p:sp>
      <p:sp>
        <p:nvSpPr>
          <p:cNvPr id="187394" name="Title"/>
          <p:cNvSpPr>
            <a:spLocks noGrp="1" noChangeArrowheads="1"/>
          </p:cNvSpPr>
          <p:nvPr>
            <p:ph type="title"/>
          </p:nvPr>
        </p:nvSpPr>
        <p:spPr>
          <a:xfrm>
            <a:off x="723188" y="228600"/>
            <a:ext cx="8289141" cy="762000"/>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Identify Skill Gaps and Build “Role Based” Accessibility Training Plans</a:t>
            </a:r>
          </a:p>
        </p:txBody>
      </p:sp>
      <p:graphicFrame>
        <p:nvGraphicFramePr>
          <p:cNvPr id="187396" name="Group 4" descr="Column headers are found in columns 3 through 7 in row 1. &#10;Roles accross the top in row 1 with specific trainings in column 2. Column 1 groups the trainings in column 2 as fundemental, advanced, and specialized&#10;" title="Role based training plan table"/>
          <p:cNvGraphicFramePr>
            <a:graphicFrameLocks noGrp="1"/>
          </p:cNvGraphicFramePr>
          <p:nvPr>
            <p:ph type="tbl" idx="1"/>
            <p:extLst>
              <p:ext uri="{D42A27DB-BD31-4B8C-83A1-F6EECF244321}">
                <p14:modId xmlns:p14="http://schemas.microsoft.com/office/powerpoint/2010/main" val="4488754"/>
              </p:ext>
            </p:extLst>
          </p:nvPr>
        </p:nvGraphicFramePr>
        <p:xfrm>
          <a:off x="304803" y="1219200"/>
          <a:ext cx="8531190" cy="5385816"/>
        </p:xfrm>
        <a:graphic>
          <a:graphicData uri="http://schemas.openxmlformats.org/drawingml/2006/table">
            <a:tbl>
              <a:tblPr firstRow="1"/>
              <a:tblGrid>
                <a:gridCol w="891530"/>
                <a:gridCol w="1544095"/>
                <a:gridCol w="680770"/>
                <a:gridCol w="774232"/>
                <a:gridCol w="774232"/>
                <a:gridCol w="774232"/>
                <a:gridCol w="830451"/>
                <a:gridCol w="718015"/>
                <a:gridCol w="774232"/>
                <a:gridCol w="769401"/>
              </a:tblGrid>
              <a:tr h="382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Course Level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Course Title</a:t>
                      </a:r>
                    </a:p>
                  </a:txBody>
                  <a:tcPr marT="36576" marB="36576"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All Staff</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Web Content Producers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Web &amp; Application Testers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Web Application Developers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Procurement Staff </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Contract Writers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Contract Compliance</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rPr>
                        <a:t>Project Managers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r>
              <a:tr h="308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Introduction to Accessibility (Self)</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Office Documents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r h="308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PDF  (Internal)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 / Optional*</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r h="33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HTML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3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HTML Forms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3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Testing &amp; Tools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CSS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charset="0"/>
                        </a:rPr>
                        <a:t>Javascript</a:t>
                      </a:r>
                      <a:r>
                        <a:rPr kumimoji="0" lang="en-US" sz="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Arial" charset="0"/>
                        </a:rPr>
                        <a:t>Sharepoint</a:t>
                      </a:r>
                      <a:r>
                        <a:rPr kumimoji="0" lang="en-US" sz="800" b="0" i="0" u="none" strike="noStrike" cap="none" normalizeH="0" baseline="0" dirty="0" smtClean="0">
                          <a:ln>
                            <a:noFill/>
                          </a:ln>
                          <a:solidFill>
                            <a:schemeClr val="tx1"/>
                          </a:solidFill>
                          <a:effectLst/>
                          <a:latin typeface="Arial" charset="0"/>
                        </a:rPr>
                        <a:t> / Dreamweaver</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ASP / </a:t>
                      </a:r>
                      <a:r>
                        <a:rPr kumimoji="0" lang="en-US" sz="800" b="0" i="0" u="none" strike="noStrike" cap="none" normalizeH="0" baseline="0" dirty="0" err="1" smtClean="0">
                          <a:ln>
                            <a:noFill/>
                          </a:ln>
                          <a:solidFill>
                            <a:schemeClr val="tx1"/>
                          </a:solidFill>
                          <a:effectLst/>
                          <a:latin typeface="Arial" charset="0"/>
                        </a:rPr>
                        <a:t>ASP.Net</a:t>
                      </a:r>
                      <a:endParaRPr kumimoji="0" lang="en-US" sz="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Java / JSP</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198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Web 2.0 Technologies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r>
              <a:tr h="3080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Accessibility Law, and its Impacts </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r h="33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Accessibility in Contract Solicitations</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r h="337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Understanding/validating Vendor IT accessibility</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r>
            </a:tbl>
          </a:graphicData>
        </a:graphic>
      </p:graphicFrame>
      <p:sp>
        <p:nvSpPr>
          <p:cNvPr id="187395" name="Text Box 3"/>
          <p:cNvSpPr txBox="1">
            <a:spLocks noChangeArrowheads="1"/>
          </p:cNvSpPr>
          <p:nvPr/>
        </p:nvSpPr>
        <p:spPr bwMode="auto">
          <a:xfrm>
            <a:off x="723188" y="6596390"/>
            <a:ext cx="5562600" cy="261610"/>
          </a:xfrm>
          <a:prstGeom prst="rect">
            <a:avLst/>
          </a:prstGeom>
          <a:noFill/>
          <a:ln w="9525">
            <a:noFill/>
            <a:miter lim="800000"/>
            <a:headEnd/>
            <a:tailEnd/>
          </a:ln>
          <a:effectLst/>
        </p:spPr>
        <p:txBody>
          <a:bodyPr>
            <a:spAutoFit/>
          </a:bodyPr>
          <a:lstStyle/>
          <a:p>
            <a:pPr algn="l"/>
            <a:r>
              <a:rPr lang="en-US" sz="1050" dirty="0" smtClean="0"/>
              <a:t>* </a:t>
            </a:r>
            <a:r>
              <a:rPr lang="en-US" sz="1050" dirty="0"/>
              <a:t>As needed based on assignment.</a:t>
            </a:r>
            <a:r>
              <a:rPr lang="en-US" sz="600" dirty="0"/>
              <a:t> </a:t>
            </a:r>
          </a:p>
        </p:txBody>
      </p:sp>
    </p:spTree>
    <p:extLst>
      <p:ext uri="{BB962C8B-B14F-4D97-AF65-F5344CB8AC3E}">
        <p14:creationId xmlns:p14="http://schemas.microsoft.com/office/powerpoint/2010/main" val="401369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31</a:t>
            </a:fld>
            <a:endParaRPr lang="en-US" altLang="en-US" dirty="0">
              <a:solidFill>
                <a:srgbClr val="000000"/>
              </a:solidFill>
            </a:endParaRPr>
          </a:p>
        </p:txBody>
      </p:sp>
      <p:sp>
        <p:nvSpPr>
          <p:cNvPr id="3" name="Title 2"/>
          <p:cNvSpPr>
            <a:spLocks noGrp="1"/>
          </p:cNvSpPr>
          <p:nvPr>
            <p:ph type="title" idx="4294967295"/>
          </p:nvPr>
        </p:nvSpPr>
        <p:spPr>
          <a:xfrm>
            <a:off x="1668332" y="272526"/>
            <a:ext cx="7239000" cy="1327674"/>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a:t>
            </a:r>
            <a:r>
              <a:rPr lang="en-US" sz="2400" b="0" dirty="0">
                <a:effectLst/>
                <a:latin typeface="Arial" panose="020B0604020202020204" pitchFamily="34" charset="0"/>
                <a:cs typeface="Arial" panose="020B0604020202020204" pitchFamily="34" charset="0"/>
              </a:rPr>
              <a:t>Criteria </a:t>
            </a:r>
            <a:r>
              <a:rPr lang="en-US" sz="2400" b="0" dirty="0">
                <a:effectLst/>
                <a:latin typeface="Arial" panose="020B0604020202020204" pitchFamily="34" charset="0"/>
                <a:cs typeface="Arial" panose="020B0604020202020204" pitchFamily="34" charset="0"/>
              </a:rPr>
              <a:t>#6 </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358072" y="5406482"/>
          <a:ext cx="8481129" cy="994318"/>
        </p:xfrm>
        <a:graphic>
          <a:graphicData uri="http://schemas.openxmlformats.org/drawingml/2006/table">
            <a:tbl>
              <a:tblPr firstRow="1" firstCol="1" bandRow="1"/>
              <a:tblGrid>
                <a:gridCol w="287496"/>
                <a:gridCol w="2610223"/>
                <a:gridCol w="1845964"/>
                <a:gridCol w="1724975"/>
                <a:gridCol w="2012471"/>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688986">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Make information regarding ICT accessibility policy, plans, and progress available to customers.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Launch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Integrate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Optimize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2" name="Text Placeholder 1"/>
          <p:cNvSpPr>
            <a:spLocks noGrp="1"/>
          </p:cNvSpPr>
          <p:nvPr>
            <p:ph type="body" idx="4294967295"/>
          </p:nvPr>
        </p:nvSpPr>
        <p:spPr/>
        <p:txBody>
          <a:bodyPr/>
          <a:lstStyle/>
          <a:p>
            <a:pPr marL="0" indent="0" rtl="0" eaLnBrk="1" latinLnBrk="0" hangingPunct="1">
              <a:buNone/>
            </a:pPr>
            <a:r>
              <a:rPr lang="en-US" sz="2800" b="1" kern="1200" dirty="0" smtClean="0">
                <a:solidFill>
                  <a:schemeClr val="tx1"/>
                </a:solidFill>
                <a:effectLst/>
                <a:latin typeface="Arial" panose="020B0604020202020204" pitchFamily="34" charset="0"/>
                <a:ea typeface="+mn-ea"/>
                <a:cs typeface="Arial" panose="020B0604020202020204" pitchFamily="34" charset="0"/>
              </a:rPr>
              <a:t>Make information regarding ICT accessibility policy, plans, and progress available to customers. </a:t>
            </a:r>
            <a:endParaRPr lang="en-US" sz="2800" b="1"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Encourages formalized tracking and management of PDAA initiatives</a:t>
            </a:r>
            <a:endParaRPr lang="en-US" sz="2400" dirty="0" smtClean="0">
              <a:effectLst/>
              <a:latin typeface="Arial" panose="020B0604020202020204" pitchFamily="34" charset="0"/>
              <a:cs typeface="Arial" panose="020B0604020202020204" pitchFamily="34" charset="0"/>
            </a:endParaRPr>
          </a:p>
          <a:p>
            <a:pPr rtl="0" eaLnBrk="1" latinLnBrk="0" hangingPunct="1"/>
            <a:r>
              <a:rPr lang="en-US" sz="2400" kern="1200" dirty="0" smtClean="0">
                <a:solidFill>
                  <a:schemeClr val="tx1"/>
                </a:solidFill>
                <a:effectLst/>
                <a:latin typeface="Arial" panose="020B0604020202020204" pitchFamily="34" charset="0"/>
                <a:ea typeface="+mn-ea"/>
                <a:cs typeface="Arial" panose="020B0604020202020204" pitchFamily="34" charset="0"/>
              </a:rPr>
              <a:t>Provides customers with information for gauging organizational abilities and progress</a:t>
            </a:r>
            <a:endParaRPr lang="en-US" sz="2400"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825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32</a:t>
            </a:fld>
            <a:endParaRPr lang="en-US" dirty="0"/>
          </a:p>
        </p:txBody>
      </p:sp>
      <p:sp>
        <p:nvSpPr>
          <p:cNvPr id="2" name="Title 1"/>
          <p:cNvSpPr>
            <a:spLocks noGrp="1"/>
          </p:cNvSpPr>
          <p:nvPr>
            <p:ph type="title"/>
          </p:nvPr>
        </p:nvSpPr>
        <p:spPr>
          <a:xfrm>
            <a:off x="4572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External Information Availability Exercise</a:t>
            </a:r>
            <a:endParaRPr lang="en-US" sz="2400" b="0" dirty="0">
              <a:effectLst/>
              <a:latin typeface="Arial" panose="020B0604020202020204" pitchFamily="34" charset="0"/>
              <a:cs typeface="Arial" panose="020B0604020202020204" pitchFamily="34" charset="0"/>
            </a:endParaRPr>
          </a:p>
        </p:txBody>
      </p:sp>
      <p:graphicFrame>
        <p:nvGraphicFramePr>
          <p:cNvPr id="6" name="Table 5" descr="Table for External Information  Excercise"/>
          <p:cNvGraphicFramePr>
            <a:graphicFrameLocks noGrp="1"/>
          </p:cNvGraphicFramePr>
          <p:nvPr>
            <p:extLst>
              <p:ext uri="{D42A27DB-BD31-4B8C-83A1-F6EECF244321}">
                <p14:modId xmlns:p14="http://schemas.microsoft.com/office/powerpoint/2010/main" val="1072378675"/>
              </p:ext>
            </p:extLst>
          </p:nvPr>
        </p:nvGraphicFramePr>
        <p:xfrm>
          <a:off x="457200" y="1828800"/>
          <a:ext cx="7543800" cy="4422152"/>
        </p:xfrm>
        <a:graphic>
          <a:graphicData uri="http://schemas.openxmlformats.org/drawingml/2006/table">
            <a:tbl>
              <a:tblPr firstRow="1" bandRow="1">
                <a:tableStyleId>{5C22544A-7EE6-4342-B048-85BDC9FD1C3A}</a:tableStyleId>
              </a:tblPr>
              <a:tblGrid>
                <a:gridCol w="7543800"/>
              </a:tblGrid>
              <a:tr h="287009">
                <a:tc>
                  <a:txBody>
                    <a:bodyPr/>
                    <a:lstStyle/>
                    <a:p>
                      <a:pPr algn="ctr"/>
                      <a:r>
                        <a:rPr lang="en-US" dirty="0" smtClean="0"/>
                        <a:t>Information Type</a:t>
                      </a:r>
                      <a:endParaRPr lang="en-US" dirty="0"/>
                    </a:p>
                  </a:txBody>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r h="507049">
                <a:tc>
                  <a:txBody>
                    <a:bodyPr/>
                    <a:lstStyle/>
                    <a:p>
                      <a:endParaRPr lang="en-US" dirty="0"/>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4029263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553200"/>
            <a:ext cx="457200" cy="250371"/>
          </a:xfrm>
        </p:spPr>
        <p:txBody>
          <a:bodyPr/>
          <a:lstStyle/>
          <a:p>
            <a:fld id="{9F929255-51E3-4E0C-96DB-9C1131F8BD9F}" type="slidenum">
              <a:rPr lang="en-US" altLang="en-US" smtClean="0">
                <a:solidFill>
                  <a:srgbClr val="000000"/>
                </a:solidFill>
              </a:rPr>
              <a:pPr/>
              <a:t>33</a:t>
            </a:fld>
            <a:endParaRPr lang="en-US" altLang="en-US" dirty="0">
              <a:solidFill>
                <a:srgbClr val="000000"/>
              </a:solidFill>
            </a:endParaRPr>
          </a:p>
        </p:txBody>
      </p:sp>
      <p:sp>
        <p:nvSpPr>
          <p:cNvPr id="7" name="Title 1"/>
          <p:cNvSpPr>
            <a:spLocks noGrp="1"/>
          </p:cNvSpPr>
          <p:nvPr>
            <p:ph type="title"/>
          </p:nvPr>
        </p:nvSpPr>
        <p:spPr>
          <a:xfrm>
            <a:off x="228600" y="381000"/>
            <a:ext cx="8686800" cy="4953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Maturity Model</a:t>
            </a:r>
          </a:p>
        </p:txBody>
      </p:sp>
      <p:graphicFrame>
        <p:nvGraphicFramePr>
          <p:cNvPr id="6" name="Table 5" descr="PDAA Maturity Model and Self Assessment table"/>
          <p:cNvGraphicFramePr>
            <a:graphicFrameLocks noGrp="1"/>
          </p:cNvGraphicFramePr>
          <p:nvPr>
            <p:extLst/>
          </p:nvPr>
        </p:nvGraphicFramePr>
        <p:xfrm>
          <a:off x="1" y="1219200"/>
          <a:ext cx="9143998" cy="5638801"/>
        </p:xfrm>
        <a:graphic>
          <a:graphicData uri="http://schemas.openxmlformats.org/drawingml/2006/table">
            <a:tbl>
              <a:tblPr firstRow="1" firstCol="1" bandRow="1"/>
              <a:tblGrid>
                <a:gridCol w="309966"/>
                <a:gridCol w="2867186"/>
                <a:gridCol w="1937288"/>
                <a:gridCol w="1859796"/>
                <a:gridCol w="2169762"/>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661553">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Develop</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 implement, and maintain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appropriate plans in place to implement and maintain the policy.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 metrics and track progress towards achieving compliance to the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882071">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Establish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and maintain an organizational structure that enables and facilitates progress in ICT accessibility.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 an organization wide governance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Designate of one or more individuals responsible for implementation.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reporting/decision mechanism and maintain records.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895682">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Integrate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ICT accessibility criteria into key phases of development, procurement, acquisitions, and other relevant business processes.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candidate processes for criteria integration.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process changes.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Integrate fully into all key processes.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1543624">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Provide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processes for addressing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plans that include dates for compliance of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alternate means of access until the ICT is accessible; implement corrective actions process for handling accessibility technical issues and defects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Maintain records of identified inaccessible ICT, corrective action, and tracking.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661553">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Ensure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the availability of relevant ICT accessibility skills within (or to) the organization.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skills/job descriptions.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existing resources that match up and address gaps.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 progress in acquiring skills and allocating qualified resources.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688986">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Make information regarding ICT accessibility policy, plans, and progress available to customers.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Launch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Integrate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Optimize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1275792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763000" y="6645275"/>
            <a:ext cx="381000" cy="288925"/>
          </a:xfrm>
        </p:spPr>
        <p:txBody>
          <a:bodyPr/>
          <a:lstStyle/>
          <a:p>
            <a:fld id="{9F929255-51E3-4E0C-96DB-9C1131F8BD9F}" type="slidenum">
              <a:rPr lang="en-US" altLang="en-US" smtClean="0">
                <a:solidFill>
                  <a:srgbClr val="000000"/>
                </a:solidFill>
              </a:rPr>
              <a:pPr/>
              <a:t>34</a:t>
            </a:fld>
            <a:endParaRPr lang="en-US" altLang="en-US" dirty="0">
              <a:solidFill>
                <a:srgbClr val="000000"/>
              </a:solidFill>
            </a:endParaRPr>
          </a:p>
        </p:txBody>
      </p:sp>
      <p:sp>
        <p:nvSpPr>
          <p:cNvPr id="7" name="Title 1"/>
          <p:cNvSpPr>
            <a:spLocks noGrp="1"/>
          </p:cNvSpPr>
          <p:nvPr>
            <p:ph type="title"/>
          </p:nvPr>
        </p:nvSpPr>
        <p:spPr>
          <a:xfrm>
            <a:off x="266700" y="457200"/>
            <a:ext cx="8686800" cy="4953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Generic </a:t>
            </a:r>
            <a:r>
              <a:rPr lang="en-US" sz="2400" b="0" dirty="0">
                <a:effectLst/>
                <a:latin typeface="Arial" panose="020B0604020202020204" pitchFamily="34" charset="0"/>
                <a:cs typeface="Arial" panose="020B0604020202020204" pitchFamily="34" charset="0"/>
              </a:rPr>
              <a:t>Implementation </a:t>
            </a:r>
            <a:r>
              <a:rPr lang="en-US" sz="2400" b="0" dirty="0">
                <a:effectLst/>
                <a:latin typeface="Arial" panose="020B0604020202020204" pitchFamily="34" charset="0"/>
                <a:cs typeface="Arial" panose="020B0604020202020204" pitchFamily="34" charset="0"/>
              </a:rPr>
              <a:t>Timeline</a:t>
            </a:r>
          </a:p>
        </p:txBody>
      </p:sp>
      <p:graphicFrame>
        <p:nvGraphicFramePr>
          <p:cNvPr id="6" name="Content Placeholder 5" descr="Generic Vendor Implementation Timeline table"/>
          <p:cNvGraphicFramePr>
            <a:graphicFrameLocks noGrp="1"/>
          </p:cNvGraphicFramePr>
          <p:nvPr>
            <p:ph idx="1"/>
            <p:extLst>
              <p:ext uri="{D42A27DB-BD31-4B8C-83A1-F6EECF244321}">
                <p14:modId xmlns:p14="http://schemas.microsoft.com/office/powerpoint/2010/main" val="323585340"/>
              </p:ext>
            </p:extLst>
          </p:nvPr>
        </p:nvGraphicFramePr>
        <p:xfrm>
          <a:off x="152400" y="1361422"/>
          <a:ext cx="8915401" cy="5309198"/>
        </p:xfrm>
        <a:graphic>
          <a:graphicData uri="http://schemas.openxmlformats.org/drawingml/2006/table">
            <a:tbl>
              <a:tblPr firstRow="1" bandRow="1">
                <a:tableStyleId>{5C22544A-7EE6-4342-B048-85BDC9FD1C3A}</a:tableStyleId>
              </a:tblPr>
              <a:tblGrid>
                <a:gridCol w="6858000"/>
                <a:gridCol w="457200"/>
                <a:gridCol w="533400"/>
                <a:gridCol w="533400"/>
                <a:gridCol w="533401"/>
              </a:tblGrid>
              <a:tr h="242065">
                <a:tc>
                  <a:txBody>
                    <a:bodyPr/>
                    <a:lstStyle/>
                    <a:p>
                      <a:r>
                        <a:rPr lang="en-US" sz="1200" dirty="0" smtClean="0">
                          <a:solidFill>
                            <a:schemeClr val="bg1"/>
                          </a:solidFill>
                        </a:rPr>
                        <a:t> Criteria (begins</a:t>
                      </a:r>
                      <a:r>
                        <a:rPr lang="en-US" sz="1200" baseline="0" dirty="0" smtClean="0">
                          <a:solidFill>
                            <a:schemeClr val="bg1"/>
                          </a:solidFill>
                        </a:rPr>
                        <a:t> at initialization of PDAA)</a:t>
                      </a:r>
                      <a:endParaRPr lang="en-US" sz="1200" dirty="0">
                        <a:solidFill>
                          <a:schemeClr val="bg1"/>
                        </a:solidFill>
                      </a:endParaRPr>
                    </a:p>
                  </a:txBody>
                  <a:tcPr marR="0" marT="0" marB="0" anchor="ctr">
                    <a:lnB w="19050" cap="flat" cmpd="sng" algn="ctr">
                      <a:solidFill>
                        <a:schemeClr val="accent5">
                          <a:lumMod val="50000"/>
                        </a:schemeClr>
                      </a:solidFill>
                      <a:prstDash val="solid"/>
                      <a:round/>
                      <a:headEnd type="none" w="med" len="med"/>
                      <a:tailEnd type="none" w="med" len="med"/>
                    </a:lnB>
                  </a:tcPr>
                </a:tc>
                <a:tc>
                  <a:txBody>
                    <a:bodyPr/>
                    <a:lstStyle/>
                    <a:p>
                      <a:pPr algn="ctr"/>
                      <a:r>
                        <a:rPr lang="en-US" sz="1200" dirty="0" smtClean="0">
                          <a:solidFill>
                            <a:schemeClr val="bg1"/>
                          </a:solidFill>
                        </a:rPr>
                        <a:t>6mo</a:t>
                      </a:r>
                      <a:endParaRPr lang="en-US" sz="1200" dirty="0">
                        <a:solidFill>
                          <a:schemeClr val="bg1"/>
                        </a:solidFill>
                      </a:endParaRPr>
                    </a:p>
                  </a:txBody>
                  <a:tcPr marR="0" marT="0" marB="0" anchor="ctr">
                    <a:lnB w="19050" cap="flat" cmpd="sng" algn="ctr">
                      <a:solidFill>
                        <a:schemeClr val="accent5">
                          <a:lumMod val="50000"/>
                        </a:schemeClr>
                      </a:solidFill>
                      <a:prstDash val="solid"/>
                      <a:round/>
                      <a:headEnd type="none" w="med" len="med"/>
                      <a:tailEnd type="none" w="med" len="med"/>
                    </a:lnB>
                  </a:tcPr>
                </a:tc>
                <a:tc>
                  <a:txBody>
                    <a:bodyPr/>
                    <a:lstStyle/>
                    <a:p>
                      <a:pPr algn="ctr"/>
                      <a:r>
                        <a:rPr lang="en-US" sz="1200" dirty="0" smtClean="0">
                          <a:solidFill>
                            <a:schemeClr val="bg1"/>
                          </a:solidFill>
                        </a:rPr>
                        <a:t>12mo</a:t>
                      </a:r>
                      <a:endParaRPr lang="en-US" sz="1200" dirty="0">
                        <a:solidFill>
                          <a:schemeClr val="bg1"/>
                        </a:solidFill>
                      </a:endParaRPr>
                    </a:p>
                  </a:txBody>
                  <a:tcPr marR="0" marT="0" marB="0" anchor="ctr">
                    <a:lnB w="19050" cap="flat" cmpd="sng" algn="ctr">
                      <a:solidFill>
                        <a:schemeClr val="accent5">
                          <a:lumMod val="50000"/>
                        </a:schemeClr>
                      </a:solidFill>
                      <a:prstDash val="solid"/>
                      <a:round/>
                      <a:headEnd type="none" w="med" len="med"/>
                      <a:tailEnd type="none" w="med" len="med"/>
                    </a:lnB>
                  </a:tcPr>
                </a:tc>
                <a:tc>
                  <a:txBody>
                    <a:bodyPr/>
                    <a:lstStyle/>
                    <a:p>
                      <a:pPr algn="ctr"/>
                      <a:r>
                        <a:rPr lang="en-US" sz="1200" dirty="0" smtClean="0">
                          <a:solidFill>
                            <a:schemeClr val="bg1"/>
                          </a:solidFill>
                        </a:rPr>
                        <a:t>18mo</a:t>
                      </a:r>
                      <a:endParaRPr lang="en-US" sz="1200" dirty="0">
                        <a:solidFill>
                          <a:schemeClr val="bg1"/>
                        </a:solidFill>
                      </a:endParaRPr>
                    </a:p>
                  </a:txBody>
                  <a:tcPr marR="0" marT="0" marB="0" anchor="ctr">
                    <a:lnB w="19050" cap="flat" cmpd="sng" algn="ctr">
                      <a:solidFill>
                        <a:schemeClr val="accent5">
                          <a:lumMod val="50000"/>
                        </a:schemeClr>
                      </a:solidFill>
                      <a:prstDash val="solid"/>
                      <a:round/>
                      <a:headEnd type="none" w="med" len="med"/>
                      <a:tailEnd type="none" w="med" len="med"/>
                    </a:lnB>
                  </a:tcPr>
                </a:tc>
                <a:tc>
                  <a:txBody>
                    <a:bodyPr/>
                    <a:lstStyle/>
                    <a:p>
                      <a:pPr algn="ctr"/>
                      <a:r>
                        <a:rPr lang="en-US" sz="1200" dirty="0" smtClean="0">
                          <a:solidFill>
                            <a:schemeClr val="bg1"/>
                          </a:solidFill>
                        </a:rPr>
                        <a:t>24mo</a:t>
                      </a:r>
                      <a:endParaRPr lang="en-US" sz="1200" dirty="0">
                        <a:solidFill>
                          <a:schemeClr val="bg1"/>
                        </a:solidFill>
                      </a:endParaRPr>
                    </a:p>
                  </a:txBody>
                  <a:tcPr marR="0" marT="0" marB="0" anchor="ctr">
                    <a:lnB w="19050" cap="flat" cmpd="sng" algn="ctr">
                      <a:solidFill>
                        <a:schemeClr val="accent5">
                          <a:lumMod val="50000"/>
                        </a:schemeClr>
                      </a:solidFill>
                      <a:prstDash val="solid"/>
                      <a:round/>
                      <a:headEnd type="none" w="med" len="med"/>
                      <a:tailEnd type="none" w="med" len="med"/>
                    </a:lnB>
                  </a:tcPr>
                </a:tc>
              </a:tr>
              <a:tr h="224506">
                <a:tc>
                  <a:txBody>
                    <a:bodyPr/>
                    <a:lstStyle/>
                    <a:p>
                      <a:pPr marL="0" marR="0" indent="0">
                        <a:spcBef>
                          <a:spcPts val="0"/>
                        </a:spcBef>
                        <a:spcAft>
                          <a:spcPts val="300"/>
                        </a:spcAft>
                        <a:buNone/>
                      </a:pPr>
                      <a:r>
                        <a:rPr lang="en-US" sz="1200" b="1" dirty="0" smtClean="0">
                          <a:latin typeface="Calibri" panose="020F0502020204030204" pitchFamily="34" charset="0"/>
                          <a:ea typeface="Calibri" panose="020F0502020204030204" pitchFamily="34" charset="0"/>
                          <a:cs typeface="Arial" panose="020B0604020202020204" pitchFamily="34" charset="0"/>
                        </a:rPr>
                        <a:t>1. Develop, implement, and maintain an ICT accessibility policy.</a:t>
                      </a:r>
                      <a:r>
                        <a:rPr lang="en-US" sz="1200" dirty="0" smtClean="0">
                          <a:latin typeface="Calibri" panose="020F0502020204030204" pitchFamily="34" charset="0"/>
                          <a:ea typeface="Calibri" panose="020F0502020204030204" pitchFamily="34" charset="0"/>
                          <a:cs typeface="Arial" panose="020B0604020202020204" pitchFamily="34" charset="0"/>
                        </a:rPr>
                        <a:t> </a:t>
                      </a:r>
                    </a:p>
                  </a:txBody>
                  <a:tcPr marR="0" marT="0" marB="0" anchor="ctr">
                    <a:lnT w="19050"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19050"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19050"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19050" cap="flat" cmpd="sng" algn="ctr">
                      <a:solidFill>
                        <a:schemeClr val="accent5">
                          <a:lumMod val="50000"/>
                        </a:schemeClr>
                      </a:solidFill>
                      <a:prstDash val="solid"/>
                      <a:round/>
                      <a:headEnd type="none" w="med" len="med"/>
                      <a:tailEnd type="none" w="med" len="med"/>
                    </a:lnT>
                    <a:solidFill>
                      <a:srgbClr val="00B050"/>
                    </a:solidFill>
                  </a:tcPr>
                </a:tc>
                <a:tc>
                  <a:txBody>
                    <a:bodyPr/>
                    <a:lstStyle/>
                    <a:p>
                      <a:endParaRPr lang="en-US" sz="1100" dirty="0"/>
                    </a:p>
                  </a:txBody>
                  <a:tcPr marR="0" marT="0" marB="0">
                    <a:lnT w="19050"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r>
              <a:tr h="180176">
                <a:tc>
                  <a:txBody>
                    <a:bodyPr/>
                    <a:lstStyle/>
                    <a:p>
                      <a:pPr lvl="1"/>
                      <a:r>
                        <a:rPr lang="en-US" sz="1200" dirty="0" smtClean="0">
                          <a:latin typeface="Calibri" panose="020F0502020204030204" pitchFamily="34" charset="0"/>
                          <a:ea typeface="Calibri" panose="020F0502020204030204" pitchFamily="34" charset="0"/>
                          <a:cs typeface="Arial" panose="020B0604020202020204" pitchFamily="34" charset="0"/>
                        </a:rPr>
                        <a:t>a. Have an ICT accessibility policy.</a:t>
                      </a:r>
                      <a:endParaRPr lang="en-US" sz="1200" dirty="0"/>
                    </a:p>
                  </a:txBody>
                  <a:tcPr marR="0" marT="0" marB="0" anchor="ctr">
                    <a:solidFill>
                      <a:schemeClr val="accent1">
                        <a:lumMod val="20000"/>
                        <a:lumOff val="80000"/>
                      </a:schemeClr>
                    </a:solidFill>
                  </a:tcPr>
                </a:tc>
                <a:tc>
                  <a:txBody>
                    <a:bodyPr/>
                    <a:lstStyle/>
                    <a:p>
                      <a:pPr marL="0" indent="0">
                        <a:buFont typeface="Arial" panose="020B0604020202020204" pitchFamily="34" charset="0"/>
                        <a:buNone/>
                      </a:pPr>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b. Have appropriate plans in place to implement and maintain the policy.</a:t>
                      </a:r>
                      <a:endParaRPr lang="en-US" sz="120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c. Establish metrics and track progress towards achieving compliance to the policy</a:t>
                      </a:r>
                      <a:endParaRPr lang="en-US" sz="1200" dirty="0"/>
                    </a:p>
                  </a:txBody>
                  <a:tcPr marR="0" marT="0" marB="0" anchor="ctr">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r>
              <a:tr h="360352">
                <a:tc>
                  <a:txBody>
                    <a:bodyPr/>
                    <a:lstStyle/>
                    <a:p>
                      <a:pPr marL="0" marR="0" indent="0">
                        <a:spcBef>
                          <a:spcPts val="0"/>
                        </a:spcBef>
                        <a:spcAft>
                          <a:spcPts val="300"/>
                        </a:spcAft>
                        <a:buNone/>
                      </a:pPr>
                      <a:r>
                        <a:rPr lang="en-US" sz="1200" b="1" dirty="0" smtClean="0">
                          <a:latin typeface="Calibri" panose="020F0502020204030204" pitchFamily="34" charset="0"/>
                          <a:ea typeface="Calibri" panose="020F0502020204030204" pitchFamily="34" charset="0"/>
                          <a:cs typeface="Arial" panose="020B0604020202020204" pitchFamily="34" charset="0"/>
                        </a:rPr>
                        <a:t>2. Establish and maintain an organizational structure that enables and facilitates progress in ICT accessibility. </a:t>
                      </a:r>
                    </a:p>
                  </a:txBody>
                  <a:tcPr marR="0" marT="0" marB="0" anchor="ctr">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rgbClr val="00B050"/>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a. Develop an organization wide governance system.</a:t>
                      </a:r>
                      <a:endParaRPr lang="en-US" sz="120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b. Designate of one or more individuals responsible for implementation</a:t>
                      </a:r>
                      <a:endParaRPr lang="en-US" sz="120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Implement reporting/decision mechanism and maintain records. </a:t>
                      </a:r>
                      <a:endParaRPr lang="en-US" sz="1200" dirty="0"/>
                    </a:p>
                  </a:txBody>
                  <a:tcPr marR="0" marT="0" marB="0" anchor="ctr">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r>
              <a:tr h="36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ea typeface="Calibri" panose="020F0502020204030204" pitchFamily="34" charset="0"/>
                          <a:cs typeface="Arial" panose="020B0604020202020204" pitchFamily="34" charset="0"/>
                        </a:rPr>
                        <a:t>3. Integrate ICT accessibility criteria into key phases of development, procurement, acquisitions, and other relevant business processes. </a:t>
                      </a:r>
                      <a:r>
                        <a:rPr lang="en-US" sz="1200" dirty="0" smtClean="0">
                          <a:latin typeface="Calibri" panose="020F0502020204030204" pitchFamily="34" charset="0"/>
                          <a:ea typeface="Calibri" panose="020F0502020204030204" pitchFamily="34" charset="0"/>
                          <a:cs typeface="Arial" panose="020B0604020202020204" pitchFamily="34" charset="0"/>
                        </a:rPr>
                        <a:t> </a:t>
                      </a:r>
                    </a:p>
                  </a:txBody>
                  <a:tcPr marR="0" marT="0" marB="0" anchor="ctr">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rgbClr val="00B050"/>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r>
              <a:tr h="192778">
                <a:tc>
                  <a:txBody>
                    <a:bodyPr/>
                    <a:lstStyle/>
                    <a:p>
                      <a:pPr marL="457200" marR="0" lvl="1" indent="0">
                        <a:lnSpc>
                          <a:spcPct val="107000"/>
                        </a:lnSpc>
                        <a:spcBef>
                          <a:spcPts val="0"/>
                        </a:spcBef>
                        <a:spcAft>
                          <a:spcPts val="0"/>
                        </a:spcAft>
                        <a:buFont typeface="+mj-lt"/>
                        <a:buNone/>
                        <a:tabLst>
                          <a:tab pos="228600" algn="l"/>
                          <a:tab pos="685800" algn="l"/>
                          <a:tab pos="457200" algn="l"/>
                        </a:tabLst>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a:t>
                      </a:r>
                      <a:r>
                        <a:rPr lang="en-US" sz="1200" b="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a:t>
                      </a:r>
                      <a:r>
                        <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candidate processes for criteria integration.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solidFill>
                      <a:schemeClr val="accent1">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75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Implement process changes.</a:t>
                      </a:r>
                      <a:endParaRPr lang="en-US" sz="1200" b="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Integrate fully into all key processes.</a:t>
                      </a:r>
                      <a:endParaRPr lang="en-US" sz="1200" b="0" dirty="0"/>
                    </a:p>
                  </a:txBody>
                  <a:tcPr marR="0" marT="0" marB="0" anchor="ctr">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r>
              <a:tr h="20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ea typeface="Calibri" panose="020F0502020204030204" pitchFamily="34" charset="0"/>
                          <a:cs typeface="Arial" panose="020B0604020202020204" pitchFamily="34" charset="0"/>
                        </a:rPr>
                        <a:t>4. Provide a process for addressing inaccessible ICT including:</a:t>
                      </a:r>
                      <a:endParaRPr lang="en-US" sz="1200" dirty="0"/>
                    </a:p>
                  </a:txBody>
                  <a:tcPr marR="0" marT="0" marB="0" anchor="ctr">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rgbClr val="00B050"/>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a. a plan / date for compliance of an inaccessible ICT.</a:t>
                      </a:r>
                      <a:endParaRPr lang="en-US" sz="120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b. an alternate means of access until the ICT is accessible.</a:t>
                      </a:r>
                      <a:endParaRPr lang="en-US" sz="120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Calibri" panose="020F0502020204030204" pitchFamily="34" charset="0"/>
                          <a:cs typeface="Arial" panose="020B0604020202020204" pitchFamily="34" charset="0"/>
                        </a:rPr>
                        <a:t>c. a corrective actions process for handling accessibility technical issues and defects. </a:t>
                      </a:r>
                      <a:endParaRPr lang="en-US" sz="1200" dirty="0"/>
                    </a:p>
                  </a:txBody>
                  <a:tcPr marR="0" marT="0" marB="0" anchor="ctr">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r>
              <a:tr h="217119">
                <a:tc>
                  <a:txBody>
                    <a:bodyPr/>
                    <a:lstStyle/>
                    <a:p>
                      <a:pPr marL="0" marR="0" indent="0">
                        <a:spcBef>
                          <a:spcPts val="0"/>
                        </a:spcBef>
                        <a:spcAft>
                          <a:spcPts val="1200"/>
                        </a:spcAft>
                        <a:buNone/>
                      </a:pPr>
                      <a:r>
                        <a:rPr lang="en-US" sz="1200" b="1" dirty="0" smtClean="0">
                          <a:latin typeface="Calibri" panose="020F0502020204030204" pitchFamily="34" charset="0"/>
                          <a:ea typeface="Calibri" panose="020F0502020204030204" pitchFamily="34" charset="0"/>
                          <a:cs typeface="Arial" panose="020B0604020202020204" pitchFamily="34" charset="0"/>
                        </a:rPr>
                        <a:t>5. Ensure the availability of relevant ICT accessibility skills within (or to) the organization.  </a:t>
                      </a:r>
                      <a:endParaRPr lang="en-US" sz="1200" b="1" dirty="0"/>
                    </a:p>
                  </a:txBody>
                  <a:tcPr marR="0" marT="0" marB="0" anchor="ctr">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rgbClr val="00B050"/>
                    </a:solidFill>
                  </a:tcPr>
                </a:tc>
              </a:tr>
              <a:tr h="248619">
                <a:tc>
                  <a:txBody>
                    <a:bodyPr/>
                    <a:lstStyle/>
                    <a:p>
                      <a:pPr marL="457200" marR="0" lvl="1">
                        <a:lnSpc>
                          <a:spcPct val="107000"/>
                        </a:lnSpc>
                        <a:spcBef>
                          <a:spcPts val="0"/>
                        </a:spcBef>
                        <a:spcAft>
                          <a:spcPts val="0"/>
                        </a:spcAft>
                        <a:tabLst>
                          <a:tab pos="228600" algn="l"/>
                          <a:tab pos="685800" algn="l"/>
                          <a:tab pos="457200" algn="l"/>
                        </a:tabLst>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a:t>
                      </a:r>
                      <a:r>
                        <a:rPr lang="en-US" sz="1200" b="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a:t>
                      </a:r>
                      <a:r>
                        <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skills/job descriptions.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solidFill>
                      <a:schemeClr val="accent1">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75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Identify existing resources that match up and address gaps.</a:t>
                      </a:r>
                      <a:endParaRPr lang="en-US" sz="1200" b="0" dirty="0">
                        <a:latin typeface="Calibri" panose="020F0502020204030204" pitchFamily="34" charset="0"/>
                      </a:endParaRPr>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anose="020F0502020204030204" pitchFamily="34" charset="0"/>
                        </a:rPr>
                        <a:t>c. Manage progress in acquiring skills and allocating qualified resources.</a:t>
                      </a:r>
                      <a:endParaRPr lang="en-US" sz="1200" b="0" dirty="0">
                        <a:latin typeface="Calibri" panose="020F0502020204030204" pitchFamily="34" charset="0"/>
                      </a:endParaRPr>
                    </a:p>
                  </a:txBody>
                  <a:tcPr marR="0" marT="0" marB="0" anchor="ctr">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20000"/>
                        <a:lumOff val="80000"/>
                      </a:schemeClr>
                    </a:solidFill>
                  </a:tcPr>
                </a:tc>
                <a:tc>
                  <a:txBody>
                    <a:bodyPr/>
                    <a:lstStyle/>
                    <a:p>
                      <a:endParaRPr lang="en-US" sz="1100" dirty="0"/>
                    </a:p>
                  </a:txBody>
                  <a:tcPr marR="0" marT="0" marB="0">
                    <a:lnB w="9525" cap="flat" cmpd="sng" algn="ctr">
                      <a:solidFill>
                        <a:schemeClr val="accent5">
                          <a:lumMod val="50000"/>
                        </a:schemeClr>
                      </a:solidFill>
                      <a:prstDash val="solid"/>
                      <a:round/>
                      <a:headEnd type="none" w="med" len="med"/>
                      <a:tailEnd type="none" w="med" len="med"/>
                    </a:lnB>
                    <a:solidFill>
                      <a:schemeClr val="accent1">
                        <a:lumMod val="75000"/>
                      </a:schemeClr>
                    </a:solidFill>
                  </a:tcPr>
                </a:tc>
              </a:tr>
              <a:tr h="226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anose="020F0502020204030204" pitchFamily="34" charset="0"/>
                          <a:ea typeface="Calibri" panose="020F0502020204030204" pitchFamily="34" charset="0"/>
                          <a:cs typeface="Arial" panose="020B0604020202020204" pitchFamily="34" charset="0"/>
                        </a:rPr>
                        <a:t>6. Make information regarding ICT accessibility policy, plans, and progress available to customers.</a:t>
                      </a:r>
                      <a:endParaRPr lang="en-US" sz="1200" b="1" dirty="0"/>
                    </a:p>
                  </a:txBody>
                  <a:tcPr marR="0" marT="0" marB="0" anchor="ctr">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rgbClr val="00B050"/>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c>
                  <a:txBody>
                    <a:bodyPr/>
                    <a:lstStyle/>
                    <a:p>
                      <a:endParaRPr lang="en-US" sz="1100" dirty="0"/>
                    </a:p>
                  </a:txBody>
                  <a:tcPr marR="0" marT="0" marB="0">
                    <a:lnT w="9525" cap="flat" cmpd="sng" algn="ctr">
                      <a:solidFill>
                        <a:schemeClr val="accent5">
                          <a:lumMod val="50000"/>
                        </a:schemeClr>
                      </a:solidFill>
                      <a:prstDash val="solid"/>
                      <a:round/>
                      <a:headEnd type="none" w="med" len="med"/>
                      <a:tailEnd type="none" w="med" len="med"/>
                    </a:lnT>
                    <a:solidFill>
                      <a:schemeClr val="accent1">
                        <a:lumMod val="20000"/>
                        <a:lumOff val="80000"/>
                      </a:schemeClr>
                    </a:solidFill>
                  </a:tcPr>
                </a:tc>
              </a:tr>
              <a:tr h="241150">
                <a:tc>
                  <a:txBody>
                    <a:bodyPr/>
                    <a:lstStyle/>
                    <a:p>
                      <a:pPr marL="457200" marR="0" lvl="1">
                        <a:lnSpc>
                          <a:spcPct val="107000"/>
                        </a:lnSpc>
                        <a:spcBef>
                          <a:spcPts val="0"/>
                        </a:spcBef>
                        <a:spcAft>
                          <a:spcPts val="0"/>
                        </a:spcAft>
                        <a:tabLst>
                          <a:tab pos="228600" algn="l"/>
                          <a:tab pos="685800" algn="l"/>
                          <a:tab pos="457200" algn="l"/>
                        </a:tabLst>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Make </a:t>
                      </a:r>
                      <a:r>
                        <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Launch level information available.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nchor="ctr">
                    <a:solidFill>
                      <a:schemeClr val="accent1">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Make Integrate level information available.</a:t>
                      </a:r>
                      <a:endParaRPr lang="en-US" sz="1200" b="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r h="18017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Make Optimize level information available.</a:t>
                      </a:r>
                      <a:endParaRPr lang="en-US" sz="1200" b="0" dirty="0"/>
                    </a:p>
                  </a:txBody>
                  <a:tcPr marR="0" marT="0" marB="0" anchor="ctr">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75000"/>
                      </a:schemeClr>
                    </a:solidFill>
                  </a:tcPr>
                </a:tc>
                <a:tc>
                  <a:txBody>
                    <a:bodyPr/>
                    <a:lstStyle/>
                    <a:p>
                      <a:endParaRPr lang="en-US" sz="1100" dirty="0"/>
                    </a:p>
                  </a:txBody>
                  <a:tcPr marR="0" marT="0" marB="0">
                    <a:solidFill>
                      <a:schemeClr val="accent1">
                        <a:lumMod val="20000"/>
                        <a:lumOff val="80000"/>
                      </a:schemeClr>
                    </a:solidFill>
                  </a:tcPr>
                </a:tc>
                <a:tc>
                  <a:txBody>
                    <a:bodyPr/>
                    <a:lstStyle/>
                    <a:p>
                      <a:endParaRPr lang="en-US" sz="1100" dirty="0"/>
                    </a:p>
                  </a:txBody>
                  <a:tcPr marR="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703605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29255-51E3-4E0C-96DB-9C1131F8BD9F}" type="slidenum">
              <a:rPr lang="en-US" altLang="en-US" smtClean="0">
                <a:solidFill>
                  <a:srgbClr val="000000"/>
                </a:solidFill>
              </a:rPr>
              <a:pPr/>
              <a:t>35</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381000" y="457200"/>
            <a:ext cx="84582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a:t>
            </a:r>
            <a:r>
              <a:rPr lang="en-US" sz="2400" b="0" dirty="0">
                <a:effectLst/>
                <a:latin typeface="Arial" panose="020B0604020202020204" pitchFamily="34" charset="0"/>
                <a:cs typeface="Arial" panose="020B0604020202020204" pitchFamily="34" charset="0"/>
              </a:rPr>
              <a:t>Vendor Self Assessment </a:t>
            </a:r>
            <a:r>
              <a:rPr lang="en-US" sz="2400" b="0" dirty="0">
                <a:effectLst/>
                <a:latin typeface="Arial" panose="020B0604020202020204" pitchFamily="34" charset="0"/>
                <a:cs typeface="Arial" panose="020B0604020202020204" pitchFamily="34" charset="0"/>
              </a:rPr>
              <a:t>Tool and FAQs</a:t>
            </a:r>
            <a:endParaRPr lang="en-US" sz="2400" b="0" dirty="0">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228600" y="1468637"/>
            <a:ext cx="8610600" cy="741163"/>
          </a:xfrm>
        </p:spPr>
        <p:txBody>
          <a:bodyPr>
            <a:normAutofit fontScale="62500" lnSpcReduction="20000"/>
          </a:bodyPr>
          <a:lstStyle/>
          <a:p>
            <a:pPr marL="0" indent="0" rtl="0" eaLnBrk="0" fontAlgn="base" latinLnBrk="0" hangingPunct="0">
              <a:buNone/>
            </a:pPr>
            <a:r>
              <a:rPr lang="en-US" sz="4500" b="1" i="0" kern="1200" baseline="0" dirty="0" smtClean="0">
                <a:solidFill>
                  <a:schemeClr val="tx1"/>
                </a:solidFill>
                <a:effectLst/>
                <a:latin typeface="Arial" panose="020B0604020202020204" pitchFamily="34" charset="0"/>
                <a:ea typeface="+mn-ea"/>
                <a:cs typeface="Arial" panose="020B0604020202020204" pitchFamily="34" charset="0"/>
              </a:rPr>
              <a:t>The PDAA Vendor Self-Assessment Tool </a:t>
            </a:r>
            <a:r>
              <a:rPr lang="en-US" sz="3800" b="1" i="0" kern="1200" baseline="0" dirty="0" smtClean="0">
                <a:solidFill>
                  <a:schemeClr val="tx1"/>
                </a:solidFill>
                <a:effectLst/>
                <a:latin typeface="Arial" panose="020B0604020202020204" pitchFamily="34" charset="0"/>
                <a:ea typeface="+mn-ea"/>
                <a:cs typeface="Arial" panose="020B0604020202020204" pitchFamily="34" charset="0"/>
              </a:rPr>
              <a:t>(</a:t>
            </a:r>
            <a:r>
              <a:rPr lang="en-US" sz="2900" b="1" i="0" kern="1200" dirty="0" smtClean="0">
                <a:solidFill>
                  <a:schemeClr val="tx1"/>
                </a:solidFill>
                <a:effectLst/>
                <a:latin typeface="Arial" panose="020B0604020202020204" pitchFamily="34" charset="0"/>
                <a:ea typeface="+mn-ea"/>
                <a:cs typeface="Arial" panose="020B0604020202020204" pitchFamily="34" charset="0"/>
                <a:hlinkClick r:id="rId3"/>
              </a:rPr>
              <a:t>Open tool</a:t>
            </a:r>
            <a:r>
              <a:rPr lang="en-US" sz="3800" b="1" i="0" kern="1200" dirty="0" smtClean="0">
                <a:solidFill>
                  <a:schemeClr val="tx1"/>
                </a:solidFill>
                <a:effectLst/>
                <a:latin typeface="Arial" panose="020B0604020202020204" pitchFamily="34" charset="0"/>
                <a:ea typeface="+mn-ea"/>
                <a:cs typeface="Arial" panose="020B0604020202020204" pitchFamily="34" charset="0"/>
              </a:rPr>
              <a:t>)</a:t>
            </a:r>
            <a:endParaRPr lang="en-US" sz="3800" dirty="0" smtClean="0">
              <a:effectLst/>
              <a:latin typeface="Arial" panose="020B0604020202020204" pitchFamily="34" charset="0"/>
              <a:cs typeface="Arial" panose="020B0604020202020204" pitchFamily="34" charset="0"/>
            </a:endParaRPr>
          </a:p>
        </p:txBody>
      </p:sp>
      <p:pic>
        <p:nvPicPr>
          <p:cNvPr id="1265" name="Picture 3" descr="Example bar graph of vendor self assessment results showin where the vendor progress stands on the PDAA maturity mat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7444"/>
            <a:ext cx="8686800" cy="8357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a:xfrm>
            <a:off x="228600" y="2740756"/>
            <a:ext cx="8686800" cy="3736244"/>
          </a:xfrm>
        </p:spPr>
        <p:txBody>
          <a:bodyPr>
            <a:noAutofit/>
          </a:bodyPr>
          <a:lstStyle/>
          <a:p>
            <a:pPr marL="342900" marR="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FAQs for vendors and procurement organizations.</a:t>
            </a:r>
            <a:endParaRPr lang="en-US" sz="2000" dirty="0" smtClean="0">
              <a:effectLst/>
              <a:latin typeface="Arial" panose="020B0604020202020204" pitchFamily="34" charset="0"/>
              <a:cs typeface="Arial" panose="020B0604020202020204" pitchFamily="34" charset="0"/>
            </a:endParaRPr>
          </a:p>
          <a:p>
            <a:pPr eaLnBrk="0" fontAlgn="base" hangingPunct="0"/>
            <a:r>
              <a:rPr lang="en-US" sz="2000" dirty="0">
                <a:latin typeface="Arial" panose="020B0604020202020204" pitchFamily="34" charset="0"/>
                <a:cs typeface="Arial" panose="020B0604020202020204" pitchFamily="34" charset="0"/>
              </a:rPr>
              <a:t>Q</a:t>
            </a:r>
            <a:r>
              <a:rPr lang="en-US" sz="2000" dirty="0" smtClean="0">
                <a:latin typeface="Arial" panose="020B0604020202020204" pitchFamily="34" charset="0"/>
                <a:cs typeface="Arial" panose="020B0604020202020204" pitchFamily="34" charset="0"/>
              </a:rPr>
              <a:t>uestionnaire for vendors </a:t>
            </a:r>
            <a:r>
              <a:rPr lang="en-US" sz="2000" dirty="0">
                <a:latin typeface="Arial" panose="020B0604020202020204" pitchFamily="34" charset="0"/>
                <a:cs typeface="Arial" panose="020B0604020202020204" pitchFamily="34" charset="0"/>
              </a:rPr>
              <a:t>regarding the vendor’s ICT accessibility policy and progress against the PDAA Core Criteria.</a:t>
            </a:r>
          </a:p>
          <a:p>
            <a:pPr eaLnBrk="0" fontAlgn="base" hangingPunct="0"/>
            <a:r>
              <a:rPr lang="en-US" sz="2000" dirty="0">
                <a:latin typeface="Arial" panose="020B0604020202020204" pitchFamily="34" charset="0"/>
                <a:cs typeface="Arial" panose="020B0604020202020204" pitchFamily="34" charset="0"/>
              </a:rPr>
              <a:t>Results can be used by </a:t>
            </a:r>
            <a:r>
              <a:rPr lang="en-US" sz="2000" dirty="0" smtClean="0">
                <a:latin typeface="Arial" panose="020B0604020202020204" pitchFamily="34" charset="0"/>
                <a:cs typeface="Arial" panose="020B0604020202020204" pitchFamily="34" charset="0"/>
              </a:rPr>
              <a:t>both: </a:t>
            </a:r>
            <a:endParaRPr lang="en-US" sz="2000" dirty="0">
              <a:latin typeface="Arial" panose="020B0604020202020204" pitchFamily="34" charset="0"/>
              <a:cs typeface="Arial" panose="020B0604020202020204" pitchFamily="34" charset="0"/>
            </a:endParaRPr>
          </a:p>
          <a:p>
            <a:pPr marL="742950" lvl="1" indent="-285750" eaLnBrk="0" fontAlgn="base" hangingPunct="0">
              <a:buFont typeface="Courier New" panose="02070309020205020404" pitchFamily="49" charset="0"/>
              <a:buChar char="o"/>
            </a:pP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rocurement </a:t>
            </a:r>
            <a:r>
              <a:rPr lang="en-US" sz="1800" dirty="0">
                <a:latin typeface="Arial" panose="020B0604020202020204" pitchFamily="34" charset="0"/>
                <a:cs typeface="Arial" panose="020B0604020202020204" pitchFamily="34" charset="0"/>
              </a:rPr>
              <a:t>organizations</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Help assess a vendor’s ability to produce accessible offerings</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Gauge confidence in vendor’s VPAT or other accessibility documentation</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Track vendor progress and improvement in ICT accessibility initiatives</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Use as part of vendor selection decisions </a:t>
            </a:r>
          </a:p>
          <a:p>
            <a:pPr marL="742950" lvl="1" indent="-285750" eaLnBrk="0" fontAlgn="base" hangingPunct="0">
              <a:buFont typeface="Courier New" panose="02070309020205020404" pitchFamily="49" charset="0"/>
              <a:buChar char="o"/>
            </a:pPr>
            <a:r>
              <a:rPr lang="en-US" sz="1800" dirty="0">
                <a:latin typeface="Arial" panose="020B0604020202020204" pitchFamily="34" charset="0"/>
                <a:cs typeface="Arial" panose="020B0604020202020204" pitchFamily="34" charset="0"/>
              </a:rPr>
              <a:t>V</a:t>
            </a:r>
            <a:r>
              <a:rPr lang="en-US" sz="1800" dirty="0" smtClean="0">
                <a:latin typeface="Arial" panose="020B0604020202020204" pitchFamily="34" charset="0"/>
                <a:cs typeface="Arial" panose="020B0604020202020204" pitchFamily="34" charset="0"/>
              </a:rPr>
              <a:t>endors</a:t>
            </a:r>
            <a:endParaRPr lang="en-US" sz="1800" dirty="0">
              <a:latin typeface="Arial" panose="020B0604020202020204" pitchFamily="34" charset="0"/>
              <a:cs typeface="Arial" panose="020B0604020202020204" pitchFamily="34" charset="0"/>
            </a:endParaRP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Guide the implementation of organization wide accessibility programs / initiatives </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Help achieve more accessible offerings over the long </a:t>
            </a:r>
            <a:r>
              <a:rPr lang="en-US" sz="1600" dirty="0" smtClean="0">
                <a:latin typeface="Arial" panose="020B0604020202020204" pitchFamily="34" charset="0"/>
                <a:cs typeface="Arial" panose="020B0604020202020204" pitchFamily="34" charset="0"/>
              </a:rPr>
              <a:t>term</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633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153400" y="6508750"/>
            <a:ext cx="762000" cy="196850"/>
          </a:xfrm>
        </p:spPr>
        <p:txBody>
          <a:bodyPr/>
          <a:lstStyle/>
          <a:p>
            <a:fld id="{9F929255-51E3-4E0C-96DB-9C1131F8BD9F}" type="slidenum">
              <a:rPr lang="en-US" altLang="en-US" smtClean="0">
                <a:solidFill>
                  <a:srgbClr val="000000"/>
                </a:solidFill>
              </a:rPr>
              <a:pPr/>
              <a:t>36</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609600" y="609600"/>
            <a:ext cx="8382000" cy="6858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a:t>
            </a:r>
            <a:r>
              <a:rPr lang="en-US" sz="2400" b="0" dirty="0">
                <a:effectLst/>
                <a:latin typeface="Arial" panose="020B0604020202020204" pitchFamily="34" charset="0"/>
                <a:cs typeface="Arial" panose="020B0604020202020204" pitchFamily="34" charset="0"/>
              </a:rPr>
              <a:t>Vendor Self Assessment </a:t>
            </a:r>
            <a:r>
              <a:rPr lang="en-US" sz="2400" b="0" dirty="0">
                <a:effectLst/>
                <a:latin typeface="Arial" panose="020B0604020202020204" pitchFamily="34" charset="0"/>
                <a:cs typeface="Arial" panose="020B0604020202020204" pitchFamily="34" charset="0"/>
              </a:rPr>
              <a:t>Tool Applicability</a:t>
            </a:r>
            <a:endParaRPr lang="en-US" sz="2400" b="0" dirty="0">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fontScale="92500" lnSpcReduction="10000"/>
          </a:bodyPr>
          <a:lstStyle/>
          <a:p>
            <a:pPr marL="0" indent="0" rtl="0" eaLnBrk="0" fontAlgn="base" latinLnBrk="0" hangingPunct="0">
              <a:buNone/>
            </a:pPr>
            <a:r>
              <a:rPr lang="en-US" sz="2800" b="1" i="0" kern="1200" baseline="0" dirty="0" smtClean="0">
                <a:solidFill>
                  <a:schemeClr val="tx1"/>
                </a:solidFill>
                <a:effectLst/>
                <a:latin typeface="Arial" panose="020B0604020202020204" pitchFamily="34" charset="0"/>
                <a:ea typeface="+mn-ea"/>
                <a:cs typeface="Arial" panose="020B0604020202020204" pitchFamily="34" charset="0"/>
              </a:rPr>
              <a:t>Assessment  addresses </a:t>
            </a:r>
            <a:r>
              <a:rPr lang="en-US" sz="2800" b="1" kern="1200" dirty="0" smtClean="0">
                <a:solidFill>
                  <a:schemeClr val="tx1"/>
                </a:solidFill>
                <a:effectLst/>
                <a:latin typeface="Arial" panose="020B0604020202020204" pitchFamily="34" charset="0"/>
                <a:ea typeface="+mn-ea"/>
                <a:cs typeface="Arial" panose="020B0604020202020204" pitchFamily="34" charset="0"/>
              </a:rPr>
              <a:t>different vendor types</a:t>
            </a:r>
            <a:endParaRPr lang="en-US" sz="2800" dirty="0" smtClean="0">
              <a:effectLst/>
              <a:latin typeface="Arial" panose="020B0604020202020204" pitchFamily="34" charset="0"/>
              <a:cs typeface="Arial" panose="020B0604020202020204" pitchFamily="34" charset="0"/>
            </a:endParaRPr>
          </a:p>
          <a:p>
            <a:pPr rtl="0" eaLnBrk="0" fontAlgn="base" latinLnBrk="0" hangingPunct="0"/>
            <a:r>
              <a:rPr lang="en-US" sz="2400" kern="1200" dirty="0" smtClean="0">
                <a:solidFill>
                  <a:schemeClr val="tx1"/>
                </a:solidFill>
                <a:effectLst/>
                <a:latin typeface="Arial" panose="020B0604020202020204" pitchFamily="34" charset="0"/>
                <a:ea typeface="+mn-ea"/>
                <a:cs typeface="Arial" panose="020B0604020202020204" pitchFamily="34" charset="0"/>
              </a:rPr>
              <a:t>Manufacturer</a:t>
            </a:r>
            <a:endParaRPr lang="en-US" dirty="0" smtClean="0">
              <a:effectLst/>
              <a:latin typeface="Arial" panose="020B0604020202020204" pitchFamily="34" charset="0"/>
              <a:cs typeface="Arial" panose="020B0604020202020204" pitchFamily="34" charset="0"/>
            </a:endParaRPr>
          </a:p>
          <a:p>
            <a:pPr marL="742950" lvl="1" indent="-285750" rtl="0" eaLnBrk="0" fontAlgn="base" latinLnBrk="0" hangingPunct="0">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Develops and sells its own ICT products / services</a:t>
            </a:r>
          </a:p>
          <a:p>
            <a:pPr marL="742950" lvl="1" indent="-285750" rtl="0" eaLnBrk="0" fontAlgn="base" latinLnBrk="0" hangingPunct="0">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Must also provide VPATs</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where appropriate</a:t>
            </a:r>
            <a:endParaRPr lang="en-US" dirty="0" smtClean="0">
              <a:effectLst/>
              <a:latin typeface="Arial" panose="020B0604020202020204" pitchFamily="34" charset="0"/>
              <a:cs typeface="Arial" panose="020B0604020202020204" pitchFamily="34" charset="0"/>
            </a:endParaRPr>
          </a:p>
          <a:p>
            <a:pPr rtl="0" eaLnBrk="0" fontAlgn="base" latinLnBrk="0" hangingPunct="0"/>
            <a:r>
              <a:rPr lang="en-US" sz="2400" kern="1200" dirty="0" smtClean="0">
                <a:solidFill>
                  <a:schemeClr val="tx1"/>
                </a:solidFill>
                <a:effectLst/>
                <a:latin typeface="Arial" panose="020B0604020202020204" pitchFamily="34" charset="0"/>
                <a:ea typeface="+mn-ea"/>
                <a:cs typeface="Arial" panose="020B0604020202020204" pitchFamily="34" charset="0"/>
              </a:rPr>
              <a:t>Service Provider</a:t>
            </a:r>
            <a:endParaRPr lang="en-US" dirty="0" smtClean="0">
              <a:effectLst/>
              <a:latin typeface="Arial" panose="020B0604020202020204" pitchFamily="34" charset="0"/>
              <a:cs typeface="Arial" panose="020B0604020202020204" pitchFamily="34" charset="0"/>
            </a:endParaRPr>
          </a:p>
          <a:p>
            <a:pPr marL="742950" lvl="1" indent="-285750" rtl="0" eaLnBrk="0" fontAlgn="base" latinLnBrk="0" hangingPunct="0">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Sells IT development services</a:t>
            </a:r>
            <a:endParaRPr lang="en-US" dirty="0" smtClean="0">
              <a:effectLst/>
              <a:latin typeface="Arial" panose="020B0604020202020204" pitchFamily="34" charset="0"/>
              <a:cs typeface="Arial" panose="020B0604020202020204" pitchFamily="34" charset="0"/>
            </a:endParaRPr>
          </a:p>
          <a:p>
            <a:pPr rtl="0" eaLnBrk="0" fontAlgn="base" latinLnBrk="0" hangingPunct="0"/>
            <a:r>
              <a:rPr lang="en-US" sz="2400" kern="1200" dirty="0" smtClean="0">
                <a:solidFill>
                  <a:schemeClr val="tx1"/>
                </a:solidFill>
                <a:effectLst/>
                <a:latin typeface="Arial" panose="020B0604020202020204" pitchFamily="34" charset="0"/>
                <a:ea typeface="+mn-ea"/>
                <a:cs typeface="Arial" panose="020B0604020202020204" pitchFamily="34" charset="0"/>
              </a:rPr>
              <a:t>Integrator</a:t>
            </a:r>
            <a:endParaRPr lang="en-US" dirty="0" smtClean="0">
              <a:effectLst/>
              <a:latin typeface="Arial" panose="020B0604020202020204" pitchFamily="34" charset="0"/>
              <a:cs typeface="Arial" panose="020B0604020202020204" pitchFamily="34" charset="0"/>
            </a:endParaRPr>
          </a:p>
          <a:p>
            <a:pPr marL="742950" lvl="1" indent="-285750" rtl="0" eaLnBrk="0" fontAlgn="base" latinLnBrk="0" hangingPunct="0">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Develops customer solutions using a combination of 3</a:t>
            </a:r>
            <a:r>
              <a:rPr lang="en-US" sz="2000" kern="1200" baseline="30000" dirty="0" smtClean="0">
                <a:solidFill>
                  <a:schemeClr val="tx1"/>
                </a:solidFill>
                <a:effectLst/>
                <a:latin typeface="Arial" panose="020B0604020202020204" pitchFamily="34" charset="0"/>
                <a:ea typeface="+mn-ea"/>
                <a:cs typeface="Arial" panose="020B0604020202020204" pitchFamily="34" charset="0"/>
              </a:rPr>
              <a:t>rd</a:t>
            </a:r>
            <a:r>
              <a:rPr lang="en-US" sz="2000" kern="1200" dirty="0" smtClean="0">
                <a:solidFill>
                  <a:schemeClr val="tx1"/>
                </a:solidFill>
                <a:effectLst/>
                <a:latin typeface="Arial" panose="020B0604020202020204" pitchFamily="34" charset="0"/>
                <a:ea typeface="+mn-ea"/>
                <a:cs typeface="Arial" panose="020B0604020202020204" pitchFamily="34" charset="0"/>
              </a:rPr>
              <a:t> party and in-house products and services</a:t>
            </a:r>
          </a:p>
          <a:p>
            <a:pPr lvl="1" eaLnBrk="0" fontAlgn="base" hangingPunct="0">
              <a:buFont typeface="Courier New" panose="02070309020205020404" pitchFamily="49" charset="0"/>
              <a:buChar char="o"/>
            </a:pPr>
            <a:r>
              <a:rPr lang="en-US" dirty="0">
                <a:latin typeface="Arial" panose="020B0604020202020204" pitchFamily="34" charset="0"/>
                <a:cs typeface="Arial" panose="020B0604020202020204" pitchFamily="34" charset="0"/>
              </a:rPr>
              <a:t>Must also provide VPATs where </a:t>
            </a:r>
            <a:r>
              <a:rPr lang="en-US" dirty="0" smtClean="0">
                <a:latin typeface="Arial" panose="020B0604020202020204" pitchFamily="34" charset="0"/>
                <a:cs typeface="Arial" panose="020B0604020202020204" pitchFamily="34" charset="0"/>
              </a:rPr>
              <a:t>appropriate</a:t>
            </a:r>
            <a:endParaRPr lang="en-US" dirty="0" smtClean="0">
              <a:effectLst/>
              <a:latin typeface="Arial" panose="020B0604020202020204" pitchFamily="34" charset="0"/>
              <a:cs typeface="Arial" panose="020B0604020202020204" pitchFamily="34" charset="0"/>
            </a:endParaRPr>
          </a:p>
          <a:p>
            <a:pPr rtl="0" eaLnBrk="0" fontAlgn="base" latinLnBrk="0" hangingPunct="0"/>
            <a:r>
              <a:rPr lang="en-US" sz="2400" kern="1200" dirty="0" smtClean="0">
                <a:solidFill>
                  <a:schemeClr val="tx1"/>
                </a:solidFill>
                <a:effectLst/>
                <a:latin typeface="Arial" panose="020B0604020202020204" pitchFamily="34" charset="0"/>
                <a:ea typeface="+mn-ea"/>
                <a:cs typeface="Arial" panose="020B0604020202020204" pitchFamily="34" charset="0"/>
              </a:rPr>
              <a:t>Distributor or Reseller</a:t>
            </a:r>
            <a:endParaRPr lang="en-US" dirty="0" smtClean="0">
              <a:effectLst/>
              <a:latin typeface="Arial" panose="020B0604020202020204" pitchFamily="34" charset="0"/>
              <a:cs typeface="Arial" panose="020B0604020202020204" pitchFamily="34" charset="0"/>
            </a:endParaRPr>
          </a:p>
          <a:p>
            <a:pPr marL="742950" lvl="1" indent="-285750" rtl="0" eaLnBrk="0" fontAlgn="base" latinLnBrk="0" hangingPunct="0">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Does not develop or have its own products, but offers COTS 3rd party products</a:t>
            </a:r>
          </a:p>
          <a:p>
            <a:pPr marL="742950" lvl="1" indent="-285750" rtl="0" eaLnBrk="0" fontAlgn="base" latinLnBrk="0" hangingPunct="0">
              <a:buFont typeface="Courier New" panose="02070309020205020404" pitchFamily="49" charset="0"/>
              <a:buChar char="o"/>
            </a:pPr>
            <a:r>
              <a:rPr lang="en-US" dirty="0" smtClean="0">
                <a:latin typeface="Arial" panose="020B0604020202020204" pitchFamily="34" charset="0"/>
                <a:cs typeface="Arial" panose="020B0604020202020204" pitchFamily="34" charset="0"/>
              </a:rPr>
              <a:t>Must also require and provide access to VPATs where appropriate</a:t>
            </a:r>
            <a:endParaRPr lang="en-US" dirty="0" smtClean="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324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73732" y="6416675"/>
            <a:ext cx="2133600" cy="365125"/>
          </a:xfrm>
        </p:spPr>
        <p:txBody>
          <a:bodyPr/>
          <a:lstStyle/>
          <a:p>
            <a:fld id="{72DBB371-B01B-4BF2-BA36-E358D4C1FC65}" type="slidenum">
              <a:rPr lang="en-US" altLang="en-US" smtClean="0">
                <a:solidFill>
                  <a:srgbClr val="000000"/>
                </a:solidFill>
              </a:rPr>
              <a:pPr/>
              <a:t>37</a:t>
            </a:fld>
            <a:endParaRPr lang="en-US" altLang="en-US" dirty="0">
              <a:solidFill>
                <a:srgbClr val="000000"/>
              </a:solidFill>
            </a:endParaRPr>
          </a:p>
        </p:txBody>
      </p:sp>
      <p:sp>
        <p:nvSpPr>
          <p:cNvPr id="2" name="Title 1"/>
          <p:cNvSpPr>
            <a:spLocks noGrp="1"/>
          </p:cNvSpPr>
          <p:nvPr>
            <p:ph type="title" idx="4294967295"/>
          </p:nvPr>
        </p:nvSpPr>
        <p:spPr>
          <a:xfrm>
            <a:off x="1676215"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Reference Information</a:t>
            </a:r>
            <a:endParaRPr lang="en-US" sz="2400" b="0" dirty="0">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4294967295"/>
          </p:nvPr>
        </p:nvSpPr>
        <p:spPr>
          <a:xfrm>
            <a:off x="1143185" y="1447800"/>
            <a:ext cx="7848415" cy="4876800"/>
          </a:xfrm>
        </p:spPr>
        <p:txBody>
          <a:bodyPr>
            <a:noAutofit/>
          </a:bodyPr>
          <a:lstStyle/>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3"/>
              </a:rPr>
              <a:t>Techcheck</a:t>
            </a:r>
            <a:r>
              <a:rPr lang="en-US" sz="1800" b="0" kern="1200" dirty="0" smtClean="0">
                <a:solidFill>
                  <a:schemeClr val="tx1"/>
                </a:solidFill>
                <a:effectLst/>
                <a:latin typeface="Arial" panose="020B0604020202020204" pitchFamily="34" charset="0"/>
                <a:cs typeface="Arial" panose="020B0604020202020204" pitchFamily="34" charset="0"/>
              </a:rPr>
              <a:t> – On Line Assessment Tool developed by the </a:t>
            </a:r>
            <a:r>
              <a:rPr lang="en-US" sz="1800" b="0" kern="1200" dirty="0" smtClean="0">
                <a:solidFill>
                  <a:schemeClr val="tx1"/>
                </a:solidFill>
                <a:effectLst/>
                <a:latin typeface="Arial" panose="020B0604020202020204" pitchFamily="34" charset="0"/>
                <a:cs typeface="Arial" panose="020B0604020202020204" pitchFamily="34" charset="0"/>
                <a:hlinkClick r:id="rId4"/>
              </a:rPr>
              <a:t>Partnership on Employment and Accessible Technology (PEAT)</a:t>
            </a:r>
            <a:r>
              <a:rPr lang="en-US" sz="1800" b="0" kern="1200" dirty="0" smtClean="0">
                <a:solidFill>
                  <a:schemeClr val="tx1"/>
                </a:solidFill>
                <a:effectLst/>
                <a:latin typeface="Arial" panose="020B0604020202020204" pitchFamily="34" charset="0"/>
                <a:cs typeface="Arial" panose="020B0604020202020204" pitchFamily="34" charset="0"/>
              </a:rPr>
              <a:t> and sponsored by the </a:t>
            </a:r>
            <a:r>
              <a:rPr lang="en-US" sz="1800" b="0" kern="1200" dirty="0" smtClean="0">
                <a:solidFill>
                  <a:schemeClr val="tx1"/>
                </a:solidFill>
                <a:effectLst/>
                <a:latin typeface="Arial" panose="020B0604020202020204" pitchFamily="34" charset="0"/>
                <a:cs typeface="Arial" panose="020B0604020202020204" pitchFamily="34" charset="0"/>
                <a:hlinkClick r:id="rId5"/>
              </a:rPr>
              <a:t>Office of Disability Employment Policy (ODEP)</a:t>
            </a:r>
            <a:r>
              <a:rPr lang="en-US" sz="1800" b="0" kern="1200" dirty="0" smtClean="0">
                <a:solidFill>
                  <a:schemeClr val="tx1"/>
                </a:solidFill>
                <a:effectLst/>
                <a:latin typeface="Arial" panose="020B0604020202020204" pitchFamily="34" charset="0"/>
                <a:cs typeface="Arial" panose="020B0604020202020204" pitchFamily="34" charset="0"/>
              </a:rPr>
              <a:t>, U.S. Department of Labor</a:t>
            </a:r>
            <a:endParaRPr lang="en-US" sz="1800" dirty="0" smtClean="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6"/>
              </a:rPr>
              <a:t>W3C – Web Accessibility Initiative</a:t>
            </a:r>
            <a:r>
              <a:rPr lang="en-US" sz="1800" b="0" kern="1200" dirty="0" smtClean="0">
                <a:solidFill>
                  <a:schemeClr val="tx1"/>
                </a:solidFill>
                <a:effectLst/>
                <a:latin typeface="Arial" panose="020B0604020202020204" pitchFamily="34" charset="0"/>
                <a:cs typeface="Arial" panose="020B0604020202020204" pitchFamily="34" charset="0"/>
              </a:rPr>
              <a:t> - </a:t>
            </a:r>
            <a:r>
              <a:rPr lang="en-US" sz="1800" b="0" kern="1200" dirty="0" smtClean="0">
                <a:solidFill>
                  <a:schemeClr val="tx1"/>
                </a:solidFill>
                <a:effectLst/>
                <a:latin typeface="Arial" panose="020B0604020202020204" pitchFamily="34" charset="0"/>
                <a:cs typeface="Arial" panose="020B0604020202020204" pitchFamily="34" charset="0"/>
                <a:hlinkClick r:id="rId7"/>
              </a:rPr>
              <a:t>Planning and Implementing Web Accessibility</a:t>
            </a:r>
            <a:endParaRPr lang="en-US" sz="1800" dirty="0" smtClean="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8"/>
              </a:rPr>
              <a:t>British standard BS-8878 Implementation Guide  </a:t>
            </a:r>
            <a:r>
              <a:rPr lang="en-US" sz="1800" b="0" kern="1200" dirty="0" smtClean="0">
                <a:solidFill>
                  <a:schemeClr val="tx1"/>
                </a:solidFill>
                <a:effectLst/>
                <a:latin typeface="Arial" panose="020B0604020202020204" pitchFamily="34" charset="0"/>
                <a:cs typeface="Arial" panose="020B0604020202020204" pitchFamily="34" charset="0"/>
              </a:rPr>
              <a:t>- by Hassell Inclusion - Accessibility business process integration</a:t>
            </a:r>
            <a:endParaRPr lang="en-US" sz="1800" dirty="0" smtClean="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9"/>
              </a:rPr>
              <a:t>Strategic IT Accessibility: Enabling the Organization </a:t>
            </a:r>
            <a:r>
              <a:rPr lang="en-US" sz="1800" b="0" kern="1200" dirty="0" smtClean="0">
                <a:solidFill>
                  <a:schemeClr val="tx1"/>
                </a:solidFill>
                <a:effectLst/>
                <a:latin typeface="Arial" panose="020B0604020202020204" pitchFamily="34" charset="0"/>
                <a:cs typeface="Arial" panose="020B0604020202020204" pitchFamily="34" charset="0"/>
              </a:rPr>
              <a:t>– Reference book on organizational accessibility enablement, strategy, and implementation </a:t>
            </a:r>
            <a:endParaRPr lang="en-US" sz="1800" dirty="0" smtClean="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10"/>
              </a:rPr>
              <a:t>Digital Accessibility Maturity Model (DAMM)</a:t>
            </a:r>
            <a:r>
              <a:rPr lang="en-US" sz="1800" b="0" kern="1200" dirty="0" smtClean="0">
                <a:solidFill>
                  <a:schemeClr val="tx1"/>
                </a:solidFill>
                <a:effectLst/>
                <a:latin typeface="Arial" panose="020B0604020202020204" pitchFamily="34" charset="0"/>
                <a:cs typeface="Arial" panose="020B0604020202020204" pitchFamily="34" charset="0"/>
              </a:rPr>
              <a:t> from SSB Bart Group -  A Capability Maturity Model based framework to help digital accessibility programs measure their development against an objective yardstick  </a:t>
            </a:r>
            <a:endParaRPr lang="en-US" sz="1800" dirty="0" smtClean="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smtClean="0">
                <a:solidFill>
                  <a:schemeClr val="tx1"/>
                </a:solidFill>
                <a:effectLst/>
                <a:latin typeface="Arial" panose="020B0604020202020204" pitchFamily="34" charset="0"/>
                <a:cs typeface="Arial" panose="020B0604020202020204" pitchFamily="34" charset="0"/>
                <a:hlinkClick r:id="rId11"/>
              </a:rPr>
              <a:t>Accessibility Implementation Framework</a:t>
            </a:r>
            <a:r>
              <a:rPr lang="en-US" sz="1800" b="0" kern="1200" dirty="0" smtClean="0">
                <a:solidFill>
                  <a:schemeClr val="tx1"/>
                </a:solidFill>
                <a:effectLst/>
                <a:latin typeface="Arial" panose="020B0604020202020204" pitchFamily="34" charset="0"/>
                <a:cs typeface="Arial" panose="020B0604020202020204" pitchFamily="34" charset="0"/>
              </a:rPr>
              <a:t>, Texas Department of Information Resources -  A comprehensive framework and project plan to guide an organization’s IT accessibility program and initiatives   </a:t>
            </a:r>
            <a:endParaRPr lang="en-US" sz="1800" dirty="0" smtClean="0">
              <a:effectLst/>
              <a:latin typeface="Arial" panose="020B0604020202020204" pitchFamily="34" charset="0"/>
              <a:cs typeface="Arial" panose="020B0604020202020204" pitchFamily="34" charset="0"/>
            </a:endParaRPr>
          </a:p>
        </p:txBody>
      </p:sp>
      <p:grpSp>
        <p:nvGrpSpPr>
          <p:cNvPr id="4" name="Group 3" descr="logos and illustrations for PDAA reference Information"/>
          <p:cNvGrpSpPr/>
          <p:nvPr/>
        </p:nvGrpSpPr>
        <p:grpSpPr>
          <a:xfrm>
            <a:off x="122023" y="1752600"/>
            <a:ext cx="1020977" cy="4998690"/>
            <a:chOff x="122023" y="1752600"/>
            <a:chExt cx="1020977" cy="4998690"/>
          </a:xfrm>
        </p:grpSpPr>
        <p:pic>
          <p:nvPicPr>
            <p:cNvPr id="7" name="Picture 6" descr="Book Cover for Strategic IT Accessibility by Jeff Kline"/>
            <p:cNvPicPr>
              <a:picLocks noChangeAspect="1"/>
            </p:cNvPicPr>
            <p:nvPr/>
          </p:nvPicPr>
          <p:blipFill>
            <a:blip r:embed="rId12"/>
            <a:stretch>
              <a:fillRect/>
            </a:stretch>
          </p:blipFill>
          <p:spPr>
            <a:xfrm>
              <a:off x="357406" y="4114800"/>
              <a:ext cx="480794" cy="714416"/>
            </a:xfrm>
            <a:prstGeom prst="rect">
              <a:avLst/>
            </a:prstGeom>
          </p:spPr>
        </p:pic>
        <p:pic>
          <p:nvPicPr>
            <p:cNvPr id="9" name="Picture 8" descr="WAI/W3c logo"/>
            <p:cNvPicPr>
              <a:picLocks noChangeAspect="1"/>
            </p:cNvPicPr>
            <p:nvPr/>
          </p:nvPicPr>
          <p:blipFill>
            <a:blip r:embed="rId13"/>
            <a:stretch>
              <a:fillRect/>
            </a:stretch>
          </p:blipFill>
          <p:spPr>
            <a:xfrm>
              <a:off x="152400" y="2667000"/>
              <a:ext cx="838200" cy="295275"/>
            </a:xfrm>
            <a:prstGeom prst="rect">
              <a:avLst/>
            </a:prstGeom>
          </p:spPr>
        </p:pic>
        <p:pic>
          <p:nvPicPr>
            <p:cNvPr id="10" name="Picture 9" descr="BS8878 book cover"/>
            <p:cNvPicPr>
              <a:picLocks noChangeAspect="1"/>
            </p:cNvPicPr>
            <p:nvPr/>
          </p:nvPicPr>
          <p:blipFill>
            <a:blip r:embed="rId14"/>
            <a:stretch>
              <a:fillRect/>
            </a:stretch>
          </p:blipFill>
          <p:spPr>
            <a:xfrm>
              <a:off x="122023" y="3290818"/>
              <a:ext cx="503023" cy="715840"/>
            </a:xfrm>
            <a:prstGeom prst="rect">
              <a:avLst/>
            </a:prstGeom>
          </p:spPr>
        </p:pic>
        <p:pic>
          <p:nvPicPr>
            <p:cNvPr id="11" name="Picture 10" descr="Accessibility Framework Diagram"/>
            <p:cNvPicPr>
              <a:picLocks noChangeAspect="1"/>
            </p:cNvPicPr>
            <p:nvPr/>
          </p:nvPicPr>
          <p:blipFill>
            <a:blip r:embed="rId15"/>
            <a:stretch>
              <a:fillRect/>
            </a:stretch>
          </p:blipFill>
          <p:spPr>
            <a:xfrm>
              <a:off x="132494" y="6019799"/>
              <a:ext cx="975322" cy="731491"/>
            </a:xfrm>
            <a:prstGeom prst="rect">
              <a:avLst/>
            </a:prstGeom>
          </p:spPr>
        </p:pic>
        <p:pic>
          <p:nvPicPr>
            <p:cNvPr id="12" name="Picture 11" descr="DAMM  presentation Title slide"/>
            <p:cNvPicPr>
              <a:picLocks noChangeAspect="1"/>
            </p:cNvPicPr>
            <p:nvPr/>
          </p:nvPicPr>
          <p:blipFill>
            <a:blip r:embed="rId16"/>
            <a:stretch>
              <a:fillRect/>
            </a:stretch>
          </p:blipFill>
          <p:spPr>
            <a:xfrm>
              <a:off x="152400" y="5000586"/>
              <a:ext cx="928687" cy="699204"/>
            </a:xfrm>
            <a:prstGeom prst="rect">
              <a:avLst/>
            </a:prstGeom>
          </p:spPr>
        </p:pic>
        <p:pic>
          <p:nvPicPr>
            <p:cNvPr id="13" name="Picture 12" descr="PEAT logo"/>
            <p:cNvPicPr>
              <a:picLocks noChangeAspect="1"/>
            </p:cNvPicPr>
            <p:nvPr/>
          </p:nvPicPr>
          <p:blipFill>
            <a:blip r:embed="rId17"/>
            <a:stretch>
              <a:fillRect/>
            </a:stretch>
          </p:blipFill>
          <p:spPr>
            <a:xfrm>
              <a:off x="152400" y="1752600"/>
              <a:ext cx="762000" cy="336884"/>
            </a:xfrm>
            <a:prstGeom prst="rect">
              <a:avLst/>
            </a:prstGeom>
          </p:spPr>
        </p:pic>
        <p:pic>
          <p:nvPicPr>
            <p:cNvPr id="14" name="Picture 13" descr="J. Hassell Book cover"/>
            <p:cNvPicPr>
              <a:picLocks noChangeAspect="1"/>
            </p:cNvPicPr>
            <p:nvPr/>
          </p:nvPicPr>
          <p:blipFill>
            <a:blip r:embed="rId18"/>
            <a:stretch>
              <a:fillRect/>
            </a:stretch>
          </p:blipFill>
          <p:spPr>
            <a:xfrm>
              <a:off x="655423" y="3276600"/>
              <a:ext cx="487577" cy="710394"/>
            </a:xfrm>
            <a:prstGeom prst="rect">
              <a:avLst/>
            </a:prstGeom>
          </p:spPr>
        </p:pic>
      </p:grpSp>
    </p:spTree>
    <p:extLst>
      <p:ext uri="{BB962C8B-B14F-4D97-AF65-F5344CB8AC3E}">
        <p14:creationId xmlns:p14="http://schemas.microsoft.com/office/powerpoint/2010/main" val="1890826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txBox="1">
            <a:spLocks/>
          </p:cNvSpPr>
          <p:nvPr/>
        </p:nvSpPr>
        <p:spPr>
          <a:xfrm>
            <a:off x="8537030" y="6416676"/>
            <a:ext cx="457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r">
              <a:lnSpc>
                <a:spcPct val="100000"/>
              </a:lnSpc>
              <a:buClrTx/>
            </a:pPr>
            <a:fld id="{F17F8950-3217-4FD8-88C2-7DEA50260A5F}" type="slidenum">
              <a:rPr lang="en-US" sz="1300" b="1" smtClean="0">
                <a:solidFill>
                  <a:schemeClr val="tx1"/>
                </a:solidFill>
              </a:rPr>
              <a:pPr algn="r">
                <a:lnSpc>
                  <a:spcPct val="100000"/>
                </a:lnSpc>
                <a:buClrTx/>
              </a:pPr>
              <a:t>38</a:t>
            </a:fld>
            <a:endParaRPr lang="en-US" sz="1300" b="1" dirty="0">
              <a:solidFill>
                <a:schemeClr val="tx1"/>
              </a:solidFill>
            </a:endParaRPr>
          </a:p>
        </p:txBody>
      </p:sp>
      <p:sp>
        <p:nvSpPr>
          <p:cNvPr id="89090" name="Rectangle 2"/>
          <p:cNvSpPr>
            <a:spLocks noGrp="1" noChangeArrowheads="1"/>
          </p:cNvSpPr>
          <p:nvPr>
            <p:ph type="title"/>
          </p:nvPr>
        </p:nvSpPr>
        <p:spPr>
          <a:xfrm>
            <a:off x="212775" y="762000"/>
            <a:ext cx="8686800" cy="457200"/>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An Accessibility Framework</a:t>
            </a:r>
          </a:p>
        </p:txBody>
      </p:sp>
      <p:grpSp>
        <p:nvGrpSpPr>
          <p:cNvPr id="2" name="Group 1" descr="Framework components group"/>
          <p:cNvGrpSpPr/>
          <p:nvPr/>
        </p:nvGrpSpPr>
        <p:grpSpPr>
          <a:xfrm>
            <a:off x="170668" y="1075872"/>
            <a:ext cx="8592332" cy="5248728"/>
            <a:chOff x="363798" y="815741"/>
            <a:chExt cx="8592332" cy="5248728"/>
          </a:xfrm>
        </p:grpSpPr>
        <p:sp>
          <p:nvSpPr>
            <p:cNvPr id="19" name="Rectangle 3"/>
            <p:cNvSpPr txBox="1">
              <a:spLocks noChangeArrowheads="1"/>
            </p:cNvSpPr>
            <p:nvPr/>
          </p:nvSpPr>
          <p:spPr>
            <a:xfrm>
              <a:off x="388002" y="815741"/>
              <a:ext cx="8551534" cy="950976"/>
            </a:xfrm>
            <a:prstGeom prst="rect">
              <a:avLst/>
            </a:prstGeom>
          </p:spPr>
          <p:txBody>
            <a:bodyPr vert="horz" anchor="ct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lgn="ctr"/>
              <a:endParaRPr lang="en-US" sz="1800" dirty="0" smtClean="0">
                <a:latin typeface="Arial" panose="020B0604020202020204" pitchFamily="34" charset="0"/>
                <a:cs typeface="Arial" panose="020B0604020202020204" pitchFamily="34" charset="0"/>
              </a:endParaRPr>
            </a:p>
            <a:p>
              <a:pPr marL="68580" indent="0" algn="ctr">
                <a:lnSpc>
                  <a:spcPct val="100000"/>
                </a:lnSpc>
                <a:buNone/>
              </a:pPr>
              <a:r>
                <a:rPr lang="en-US" sz="2400" b="1" dirty="0" smtClean="0">
                  <a:latin typeface="Arial" panose="020B0604020202020204" pitchFamily="34" charset="0"/>
                  <a:cs typeface="Arial" panose="020B0604020202020204" pitchFamily="34" charset="0"/>
                </a:rPr>
                <a:t>Organizational Components</a:t>
              </a:r>
            </a:p>
            <a:p>
              <a:pPr algn="ctr">
                <a:lnSpc>
                  <a:spcPct val="100000"/>
                </a:lnSpc>
              </a:pPr>
              <a:endParaRPr lang="en-US" sz="1100" dirty="0" smtClean="0">
                <a:latin typeface="Arial" panose="020B0604020202020204" pitchFamily="34" charset="0"/>
                <a:cs typeface="Arial" panose="020B0604020202020204" pitchFamily="34" charset="0"/>
              </a:endParaRPr>
            </a:p>
          </p:txBody>
        </p:sp>
        <p:sp>
          <p:nvSpPr>
            <p:cNvPr id="14" name="Rectangle 13"/>
            <p:cNvSpPr/>
            <p:nvPr/>
          </p:nvSpPr>
          <p:spPr bwMode="auto">
            <a:xfrm>
              <a:off x="383837" y="1769205"/>
              <a:ext cx="1618407" cy="131091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Gain top level “buy-in” and set </a:t>
              </a:r>
              <a:r>
                <a:rPr lang="en-US" sz="1400" dirty="0">
                  <a:solidFill>
                    <a:schemeClr val="bg1"/>
                  </a:solidFill>
                  <a:latin typeface="Arial" panose="020B0604020202020204" pitchFamily="34" charset="0"/>
                  <a:cs typeface="Arial" panose="020B0604020202020204" pitchFamily="34" charset="0"/>
                </a:rPr>
                <a:t>organization expectation levels </a:t>
              </a:r>
            </a:p>
          </p:txBody>
        </p:sp>
        <p:sp>
          <p:nvSpPr>
            <p:cNvPr id="15" name="Rectangle 14"/>
            <p:cNvSpPr/>
            <p:nvPr/>
          </p:nvSpPr>
          <p:spPr bwMode="auto">
            <a:xfrm>
              <a:off x="2095131" y="1769205"/>
              <a:ext cx="1618407" cy="131091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Ensure </a:t>
              </a:r>
              <a:r>
                <a:rPr lang="en-US" sz="1400" dirty="0">
                  <a:solidFill>
                    <a:schemeClr val="bg1"/>
                  </a:solidFill>
                  <a:latin typeface="Arial" panose="020B0604020202020204" pitchFamily="34" charset="0"/>
                  <a:cs typeface="Arial" panose="020B0604020202020204" pitchFamily="34" charset="0"/>
                </a:rPr>
                <a:t>accessibility policies </a:t>
              </a:r>
              <a:r>
                <a:rPr lang="en-US" sz="1400" dirty="0" smtClean="0">
                  <a:solidFill>
                    <a:schemeClr val="bg1"/>
                  </a:solidFill>
                  <a:latin typeface="Arial" panose="020B0604020202020204" pitchFamily="34" charset="0"/>
                  <a:cs typeface="Arial" panose="020B0604020202020204" pitchFamily="34" charset="0"/>
                </a:rPr>
                <a:t>are </a:t>
              </a:r>
              <a:r>
                <a:rPr lang="en-US" sz="1400" dirty="0">
                  <a:solidFill>
                    <a:schemeClr val="bg1"/>
                  </a:solidFill>
                  <a:latin typeface="Arial" panose="020B0604020202020204" pitchFamily="34" charset="0"/>
                  <a:cs typeface="Arial" panose="020B0604020202020204" pitchFamily="34" charset="0"/>
                </a:rPr>
                <a:t>defined</a:t>
              </a:r>
            </a:p>
          </p:txBody>
        </p:sp>
        <p:sp>
          <p:nvSpPr>
            <p:cNvPr id="17" name="Rectangle 16" descr="Arrow from Develop strategy and implementation plans  box of Organizational components to the plan strategically box in implementation components&#10;"/>
            <p:cNvSpPr/>
            <p:nvPr/>
          </p:nvSpPr>
          <p:spPr bwMode="auto">
            <a:xfrm>
              <a:off x="3827278" y="1769205"/>
              <a:ext cx="1618407" cy="131091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Develop strategy and implementation plans </a:t>
              </a:r>
              <a:endParaRPr lang="en-US" sz="1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bwMode="auto">
            <a:xfrm>
              <a:off x="5526192" y="1769205"/>
              <a:ext cx="1618407" cy="131091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Create an organizational </a:t>
              </a:r>
              <a:r>
                <a:rPr lang="en-US" sz="1400" dirty="0">
                  <a:solidFill>
                    <a:schemeClr val="bg1"/>
                  </a:solidFill>
                  <a:latin typeface="Arial" panose="020B0604020202020204" pitchFamily="34" charset="0"/>
                  <a:cs typeface="Arial" panose="020B0604020202020204" pitchFamily="34" charset="0"/>
                </a:rPr>
                <a:t>m</a:t>
              </a: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odel</a:t>
              </a:r>
            </a:p>
          </p:txBody>
        </p:sp>
        <p:sp>
          <p:nvSpPr>
            <p:cNvPr id="18" name="Rectangle 17"/>
            <p:cNvSpPr/>
            <p:nvPr/>
          </p:nvSpPr>
          <p:spPr bwMode="auto">
            <a:xfrm>
              <a:off x="7247565" y="1766721"/>
              <a:ext cx="1618407" cy="131091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Assess business needs and make accessibility investments </a:t>
              </a:r>
              <a:endParaRPr lang="en-US" sz="1400" dirty="0">
                <a:solidFill>
                  <a:schemeClr val="bg1"/>
                </a:solidFill>
                <a:latin typeface="Arial" panose="020B0604020202020204" pitchFamily="34" charset="0"/>
                <a:cs typeface="Arial" panose="020B0604020202020204" pitchFamily="34" charset="0"/>
              </a:endParaRPr>
            </a:p>
          </p:txBody>
        </p:sp>
        <p:cxnSp>
          <p:nvCxnSpPr>
            <p:cNvPr id="89095" name="Straight Arrow Connector 89094" descr="arrow pointing from the develop strategy and plans box of the Organizational components of the Framework to the rectangular box surrounding all of the implementation component&#10;s"/>
            <p:cNvCxnSpPr>
              <a:endCxn id="30" idx="0"/>
            </p:cNvCxnSpPr>
            <p:nvPr/>
          </p:nvCxnSpPr>
          <p:spPr>
            <a:xfrm>
              <a:off x="4660458" y="3080116"/>
              <a:ext cx="1" cy="832394"/>
            </a:xfrm>
            <a:prstGeom prst="straightConnector1">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descr="Rectangle surrounding all of the Implementation Component boxes of the framework"/>
            <p:cNvSpPr/>
            <p:nvPr/>
          </p:nvSpPr>
          <p:spPr>
            <a:xfrm>
              <a:off x="364787" y="3912510"/>
              <a:ext cx="8591343" cy="215195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363798" y="3979184"/>
              <a:ext cx="8502168" cy="621792"/>
            </a:xfrm>
            <a:prstGeom prst="rect">
              <a:avLst/>
            </a:prstGeom>
          </p:spPr>
          <p:txBody>
            <a:bodyPr vert="horz" anchor="ctr">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lnSpc>
                  <a:spcPct val="100000"/>
                </a:lnSpc>
                <a:buNone/>
              </a:pPr>
              <a:r>
                <a:rPr lang="en-US" sz="2400" b="1" dirty="0" smtClean="0">
                  <a:latin typeface="Arial" panose="020B0604020202020204" pitchFamily="34" charset="0"/>
                  <a:cs typeface="Arial" panose="020B0604020202020204" pitchFamily="34" charset="0"/>
                </a:rPr>
                <a:t>Implementation Components</a:t>
              </a:r>
              <a:endParaRPr lang="en-US" sz="1100" b="1" dirty="0" smtClean="0">
                <a:latin typeface="Arial" panose="020B0604020202020204" pitchFamily="34" charset="0"/>
                <a:cs typeface="Arial" panose="020B0604020202020204" pitchFamily="34" charset="0"/>
              </a:endParaRPr>
            </a:p>
          </p:txBody>
        </p:sp>
        <p:sp>
          <p:nvSpPr>
            <p:cNvPr id="8" name="Rectangle 7"/>
            <p:cNvSpPr/>
            <p:nvPr/>
          </p:nvSpPr>
          <p:spPr bwMode="auto">
            <a:xfrm>
              <a:off x="444927" y="4556489"/>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Plan Strategically</a:t>
              </a:r>
            </a:p>
          </p:txBody>
        </p:sp>
        <p:sp>
          <p:nvSpPr>
            <p:cNvPr id="10" name="Rectangle 9"/>
            <p:cNvSpPr/>
            <p:nvPr/>
          </p:nvSpPr>
          <p:spPr bwMode="auto">
            <a:xfrm>
              <a:off x="2146696" y="4561173"/>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Automate </a:t>
              </a:r>
              <a:r>
                <a:rPr lang="en-US" sz="1400" dirty="0">
                  <a:solidFill>
                    <a:schemeClr val="bg1"/>
                  </a:solidFill>
                  <a:latin typeface="Arial" panose="020B0604020202020204" pitchFamily="34" charset="0"/>
                  <a:cs typeface="Arial" panose="020B0604020202020204" pitchFamily="34" charset="0"/>
                </a:rPr>
                <a:t>for productivity and quality</a:t>
              </a:r>
            </a:p>
          </p:txBody>
        </p:sp>
        <p:sp>
          <p:nvSpPr>
            <p:cNvPr id="11" name="Rectangle 10"/>
            <p:cNvSpPr/>
            <p:nvPr/>
          </p:nvSpPr>
          <p:spPr bwMode="auto">
            <a:xfrm>
              <a:off x="3847478" y="4561173"/>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Validate </a:t>
              </a:r>
              <a:r>
                <a:rPr lang="en-US" sz="1400" dirty="0">
                  <a:solidFill>
                    <a:schemeClr val="bg1"/>
                  </a:solidFill>
                  <a:latin typeface="Arial" panose="020B0604020202020204" pitchFamily="34" charset="0"/>
                  <a:cs typeface="Arial" panose="020B0604020202020204" pitchFamily="34" charset="0"/>
                </a:rPr>
                <a:t>thoroughly, early, and often</a:t>
              </a:r>
            </a:p>
          </p:txBody>
        </p:sp>
        <p:sp>
          <p:nvSpPr>
            <p:cNvPr id="12" name="Rectangle 11"/>
            <p:cNvSpPr/>
            <p:nvPr/>
          </p:nvSpPr>
          <p:spPr bwMode="auto">
            <a:xfrm>
              <a:off x="5555466" y="4561173"/>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Grow </a:t>
              </a:r>
              <a:r>
                <a:rPr lang="en-US" sz="1400" dirty="0">
                  <a:solidFill>
                    <a:schemeClr val="bg1"/>
                  </a:solidFill>
                  <a:latin typeface="Arial" panose="020B0604020202020204" pitchFamily="34" charset="0"/>
                  <a:cs typeface="Arial" panose="020B0604020202020204" pitchFamily="34" charset="0"/>
                </a:rPr>
                <a:t>awareness  and provide education / training</a:t>
              </a:r>
            </a:p>
          </p:txBody>
        </p:sp>
        <p:sp>
          <p:nvSpPr>
            <p:cNvPr id="13" name="Rectangle 12"/>
            <p:cNvSpPr/>
            <p:nvPr/>
          </p:nvSpPr>
          <p:spPr bwMode="auto">
            <a:xfrm>
              <a:off x="7249535" y="4558689"/>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Measure </a:t>
              </a:r>
              <a:r>
                <a:rPr lang="en-US" sz="1400" dirty="0">
                  <a:solidFill>
                    <a:schemeClr val="bg1"/>
                  </a:solidFill>
                  <a:latin typeface="Arial" panose="020B0604020202020204" pitchFamily="34" charset="0"/>
                  <a:cs typeface="Arial" panose="020B0604020202020204" pitchFamily="34" charset="0"/>
                </a:rPr>
                <a:t>and track progress</a:t>
              </a:r>
            </a:p>
          </p:txBody>
        </p:sp>
      </p:grpSp>
    </p:spTree>
    <p:extLst>
      <p:ext uri="{BB962C8B-B14F-4D97-AF65-F5344CB8AC3E}">
        <p14:creationId xmlns:p14="http://schemas.microsoft.com/office/powerpoint/2010/main" val="215374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txBox="1">
            <a:spLocks noChangeArrowheads="1"/>
          </p:cNvSpPr>
          <p:nvPr/>
        </p:nvSpPr>
        <p:spPr bwMode="auto">
          <a:xfrm>
            <a:off x="8649432" y="6572250"/>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lnSpc>
                <a:spcPct val="100000"/>
              </a:lnSpc>
              <a:spcBef>
                <a:spcPct val="0"/>
              </a:spcBef>
              <a:spcAft>
                <a:spcPct val="0"/>
              </a:spcAft>
              <a:buClrTx/>
              <a:defRPr sz="1300" b="1" kern="1200">
                <a:solidFill>
                  <a:schemeClr val="bg1"/>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fld id="{45564F91-3F82-4A95-BD09-DA67A8A49CF4}" type="slidenum">
              <a:rPr lang="en-US" smtClean="0">
                <a:solidFill>
                  <a:schemeClr val="tx1"/>
                </a:solidFill>
              </a:rPr>
              <a:pPr/>
              <a:t>39</a:t>
            </a:fld>
            <a:endParaRPr lang="en-US" dirty="0">
              <a:solidFill>
                <a:schemeClr val="tx1"/>
              </a:solidFill>
            </a:endParaRPr>
          </a:p>
        </p:txBody>
      </p:sp>
      <p:sp>
        <p:nvSpPr>
          <p:cNvPr id="67774" name="Rectangle 190"/>
          <p:cNvSpPr>
            <a:spLocks noGrp="1" noChangeArrowheads="1"/>
          </p:cNvSpPr>
          <p:nvPr>
            <p:ph type="title"/>
          </p:nvPr>
        </p:nvSpPr>
        <p:spPr>
          <a:xfrm>
            <a:off x="-61232" y="609600"/>
            <a:ext cx="9005207" cy="474662"/>
          </a:xfrm>
        </p:spPr>
        <p:txBody>
          <a:bodyPr vert="horz" lIns="91440" tIns="45720" rIns="91440" bIns="45720" rtlCol="0" anchor="ctr">
            <a:normAutofit fontScale="90000"/>
          </a:bodyPr>
          <a:lstStyle/>
          <a:p>
            <a:pPr algn="r">
              <a:spcBef>
                <a:spcPts val="300"/>
              </a:spcBef>
              <a:spcAft>
                <a:spcPts val="300"/>
              </a:spcAft>
            </a:pPr>
            <a:r>
              <a:rPr lang="en-US" sz="2400" b="0" dirty="0" smtClean="0">
                <a:effectLst/>
                <a:latin typeface="Arial" panose="020B0604020202020204" pitchFamily="34" charset="0"/>
                <a:cs typeface="Arial" panose="020B0604020202020204" pitchFamily="34" charset="0"/>
              </a:rPr>
              <a:t>IT Accessibility</a:t>
            </a:r>
            <a:br>
              <a:rPr lang="en-US" sz="2400" b="0" dirty="0" smtClean="0">
                <a:effectLst/>
                <a:latin typeface="Arial" panose="020B0604020202020204" pitchFamily="34" charset="0"/>
                <a:cs typeface="Arial" panose="020B0604020202020204" pitchFamily="34" charset="0"/>
              </a:rPr>
            </a:br>
            <a:r>
              <a:rPr lang="en-US" sz="2400" b="0" dirty="0" smtClean="0">
                <a:effectLst/>
                <a:latin typeface="Arial" panose="020B0604020202020204" pitchFamily="34" charset="0"/>
                <a:cs typeface="Arial" panose="020B0604020202020204" pitchFamily="34" charset="0"/>
              </a:rPr>
              <a:t> </a:t>
            </a:r>
            <a:r>
              <a:rPr lang="en-US" sz="2400" b="0" dirty="0">
                <a:effectLst/>
                <a:latin typeface="Arial" panose="020B0604020202020204" pitchFamily="34" charset="0"/>
                <a:cs typeface="Arial" panose="020B0604020202020204" pitchFamily="34" charset="0"/>
              </a:rPr>
              <a:t>Implementation Framework Template</a:t>
            </a:r>
          </a:p>
        </p:txBody>
      </p:sp>
      <p:graphicFrame>
        <p:nvGraphicFramePr>
          <p:cNvPr id="67811" name="Group 227" descr="Table of The 5 key components in the left hand collum with details to the right of each component" title="Strategig Framework Table "/>
          <p:cNvGraphicFramePr>
            <a:graphicFrameLocks noGrp="1"/>
          </p:cNvGraphicFramePr>
          <p:nvPr>
            <p:ph type="tbl" idx="1"/>
            <p:extLst>
              <p:ext uri="{D42A27DB-BD31-4B8C-83A1-F6EECF244321}">
                <p14:modId xmlns:p14="http://schemas.microsoft.com/office/powerpoint/2010/main" val="3468585295"/>
              </p:ext>
            </p:extLst>
          </p:nvPr>
        </p:nvGraphicFramePr>
        <p:xfrm>
          <a:off x="457200" y="1586484"/>
          <a:ext cx="7239000" cy="5119116"/>
        </p:xfrm>
        <a:graphic>
          <a:graphicData uri="http://schemas.openxmlformats.org/drawingml/2006/table">
            <a:tbl>
              <a:tblPr firstRow="1" firstCol="1"/>
              <a:tblGrid>
                <a:gridCol w="1657576"/>
                <a:gridCol w="5581424"/>
              </a:tblGrid>
              <a:tr h="13706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charset="0"/>
                        </a:rPr>
                        <a:t>Plan Strategically</a:t>
                      </a:r>
                    </a:p>
                  </a:txBody>
                  <a:tcPr anchor="ct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2A327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150" b="0" i="0" u="none" strike="noStrike" cap="none" normalizeH="0" baseline="0" dirty="0" smtClean="0">
                          <a:ln>
                            <a:noFill/>
                          </a:ln>
                          <a:solidFill>
                            <a:schemeClr val="bg1"/>
                          </a:solidFill>
                          <a:effectLst/>
                          <a:latin typeface="Arial" charset="0"/>
                        </a:rPr>
                        <a:t> Obtain initiative support of organization executive team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Develop long term organization goals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Integrate into or develop processes to ensure consistency over time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Select appropriate IT technologies / suppliers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150" b="0" i="0" u="none" strike="noStrike" cap="none" normalizeH="0" baseline="0" dirty="0" smtClean="0">
                          <a:ln>
                            <a:noFill/>
                          </a:ln>
                          <a:solidFill>
                            <a:schemeClr val="bg1"/>
                          </a:solidFill>
                          <a:effectLst/>
                          <a:latin typeface="Arial" charset="0"/>
                        </a:rPr>
                        <a:t> Effectively manage the IT accessibility exception process</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150" b="0" i="0" u="none" strike="noStrike" cap="none" normalizeH="0" baseline="0" dirty="0" smtClean="0">
                          <a:ln>
                            <a:noFill/>
                          </a:ln>
                          <a:solidFill>
                            <a:schemeClr val="bg1"/>
                          </a:solidFill>
                          <a:effectLst/>
                          <a:latin typeface="Arial" charset="0"/>
                        </a:rPr>
                        <a:t> Maintain flexibility to adapt to criteria changes (508 refresh, WCAG 2.0, etc) </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150" b="0" i="0" u="none" strike="noStrike" cap="none" normalizeH="0" baseline="0" dirty="0" smtClean="0">
                          <a:ln>
                            <a:noFill/>
                          </a:ln>
                          <a:solidFill>
                            <a:schemeClr val="bg1"/>
                          </a:solidFill>
                          <a:effectLst/>
                          <a:latin typeface="Arial" charset="0"/>
                        </a:rPr>
                        <a:t> Charter a workgroup with representation from key areas of the organization</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0070C0"/>
                    </a:solidFill>
                  </a:tcPr>
                </a:tc>
              </a:tr>
              <a:tr h="1040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charset="0"/>
                        </a:rPr>
                        <a:t>Automate for productivity and quality</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2A327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Provide developers tools to facilitate and remediate accessibility 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Integrate accessibility into content management systems / processes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Utilize standardized accessible templates (CSS, etc)</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Ensure browser neutral accessibility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Utilize enterprise level scan tools for issue identification / resolution</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0070C0"/>
                    </a:solidFill>
                  </a:tcPr>
                </a:tc>
              </a:tr>
              <a:tr h="1040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charset="0"/>
                        </a:rPr>
                        <a:t>Validate thoroughly, early, and often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2A327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Test internally developed pages and applications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Test  externally hosted services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Test Published documents / information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Perform analysis of vendor VPATs and test vendor solutions to validate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Develop or integrate corrective actions process management / tools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0070C0"/>
                    </a:solidFill>
                  </a:tcPr>
                </a:tc>
              </a:tr>
              <a:tr h="643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charset="0"/>
                        </a:rPr>
                        <a:t>Grow awareness  and provide education / training</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2A327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Evangelize accessibility throughout organization / IT  supplier community</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1150" b="0" i="0" u="none" strike="noStrike" cap="none" normalizeH="0" baseline="0" dirty="0" smtClean="0">
                          <a:ln>
                            <a:noFill/>
                          </a:ln>
                          <a:solidFill>
                            <a:schemeClr val="bg1"/>
                          </a:solidFill>
                          <a:effectLst/>
                          <a:latin typeface="Arial" charset="0"/>
                        </a:rPr>
                        <a:t> Build / maintain organization’s  technical capacity with SME’s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Identify skill gaps, and resolve via and training staffing plans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0070C0"/>
                    </a:solidFill>
                  </a:tcPr>
                </a:tc>
              </a:tr>
              <a:tr h="643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charset="0"/>
                        </a:rPr>
                        <a:t>Measure and track progress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cell3D prstMaterial="dkEdge">
                      <a:bevel/>
                      <a:lightRig rig="flood" dir="t"/>
                    </a:cell3D>
                    <a:solidFill>
                      <a:srgbClr val="2A327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Develop goal appropriate metrics, and reporting tools / methods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Communicate and utilize results to drive initiative trajectory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150" b="0" i="0" u="none" strike="noStrike" cap="none" normalizeH="0" baseline="0" dirty="0" smtClean="0">
                          <a:ln>
                            <a:noFill/>
                          </a:ln>
                          <a:solidFill>
                            <a:schemeClr val="bg1"/>
                          </a:solidFill>
                          <a:effectLst/>
                          <a:latin typeface="Arial" charset="0"/>
                        </a:rPr>
                        <a:t> Maintain processes and results for “audit readiness” posture</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cell3D prstMaterial="dkEdge">
                      <a:bevel/>
                      <a:lightRig rig="flood" dir="t"/>
                    </a:cell3D>
                    <a:solidFill>
                      <a:srgbClr val="0070C0"/>
                    </a:solidFill>
                  </a:tcPr>
                </a:tc>
              </a:tr>
            </a:tbl>
          </a:graphicData>
        </a:graphic>
      </p:graphicFrame>
      <p:sp>
        <p:nvSpPr>
          <p:cNvPr id="67821" name="Text Box 237"/>
          <p:cNvSpPr txBox="1">
            <a:spLocks noChangeArrowheads="1"/>
          </p:cNvSpPr>
          <p:nvPr/>
        </p:nvSpPr>
        <p:spPr bwMode="auto">
          <a:xfrm>
            <a:off x="7879556" y="2844399"/>
            <a:ext cx="1162279" cy="1441891"/>
          </a:xfrm>
          <a:prstGeom prst="rect">
            <a:avLst/>
          </a:prstGeom>
          <a:solidFill>
            <a:schemeClr val="accent5">
              <a:alpha val="0"/>
            </a:schemeClr>
          </a:solidFill>
          <a:ln w="15875">
            <a:solidFill>
              <a:schemeClr val="tx2"/>
            </a:solidFill>
            <a:miter lim="800000"/>
            <a:headEnd/>
            <a:tailEnd/>
          </a:ln>
          <a:effectLst/>
        </p:spPr>
        <p:txBody>
          <a:bodyPr wrap="square" lIns="0" tIns="91440" rIns="0" bIns="0">
            <a:noAutofit/>
          </a:bodyPr>
          <a:lstStyle/>
          <a:p>
            <a:pPr algn="ctr">
              <a:lnSpc>
                <a:spcPct val="100000"/>
              </a:lnSpc>
            </a:pPr>
            <a:r>
              <a:rPr lang="en-US" sz="1300" dirty="0" smtClean="0"/>
              <a:t>Organization </a:t>
            </a:r>
            <a:br>
              <a:rPr lang="en-US" sz="1300" dirty="0" smtClean="0"/>
            </a:br>
            <a:r>
              <a:rPr lang="en-US" sz="1300" dirty="0" smtClean="0"/>
              <a:t>Work </a:t>
            </a:r>
            <a:r>
              <a:rPr lang="en-US" sz="1300" dirty="0"/>
              <a:t>Plan</a:t>
            </a:r>
          </a:p>
        </p:txBody>
      </p:sp>
      <p:graphicFrame>
        <p:nvGraphicFramePr>
          <p:cNvPr id="2" name="Object 1" descr="Accessibiliity Plan Worksheet Excel file">
            <a:hlinkClick r:id="" action="ppaction://ole?verb=1"/>
          </p:cNvPr>
          <p:cNvGraphicFramePr>
            <a:graphicFrameLocks noChangeAspect="1"/>
          </p:cNvGraphicFramePr>
          <p:nvPr>
            <p:extLst>
              <p:ext uri="{D42A27DB-BD31-4B8C-83A1-F6EECF244321}">
                <p14:modId xmlns:p14="http://schemas.microsoft.com/office/powerpoint/2010/main" val="2700579200"/>
              </p:ext>
            </p:extLst>
          </p:nvPr>
        </p:nvGraphicFramePr>
        <p:xfrm>
          <a:off x="8001000" y="3425825"/>
          <a:ext cx="914400" cy="771525"/>
        </p:xfrm>
        <a:graphic>
          <a:graphicData uri="http://schemas.openxmlformats.org/presentationml/2006/ole">
            <mc:AlternateContent xmlns:mc="http://schemas.openxmlformats.org/markup-compatibility/2006">
              <mc:Choice xmlns:v="urn:schemas-microsoft-com:vml" Requires="v">
                <p:oleObj spid="_x0000_s2223"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8001000" y="3425825"/>
                        <a:ext cx="914400" cy="771525"/>
                      </a:xfrm>
                      <a:prstGeom prst="rect">
                        <a:avLst/>
                      </a:prstGeom>
                    </p:spPr>
                  </p:pic>
                </p:oleObj>
              </mc:Fallback>
            </mc:AlternateContent>
          </a:graphicData>
        </a:graphic>
      </p:graphicFrame>
      <p:sp>
        <p:nvSpPr>
          <p:cNvPr id="9" name="Rectangle 8" descr="Arrow from Develop strategy and implementation plans  box of Organizational components to the plan strategically box in implementation components&#10;"/>
          <p:cNvSpPr/>
          <p:nvPr/>
        </p:nvSpPr>
        <p:spPr bwMode="auto">
          <a:xfrm>
            <a:off x="2824645" y="304800"/>
            <a:ext cx="1137755" cy="852361"/>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7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100" dirty="0" smtClean="0">
                <a:solidFill>
                  <a:schemeClr val="bg1"/>
                </a:solidFill>
                <a:latin typeface="Arial" panose="020B0604020202020204" pitchFamily="34" charset="0"/>
                <a:cs typeface="Arial" panose="020B0604020202020204" pitchFamily="34" charset="0"/>
              </a:rPr>
              <a:t>Develop strategy and implementation plans </a:t>
            </a:r>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754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7" name="Slide Number Placeholder 20"/>
          <p:cNvSpPr>
            <a:spLocks noGrp="1"/>
          </p:cNvSpPr>
          <p:nvPr>
            <p:ph type="sldNum" sz="quarter" idx="4294967295"/>
          </p:nvPr>
        </p:nvSpPr>
        <p:spPr>
          <a:xfrm>
            <a:off x="8610600" y="6437312"/>
            <a:ext cx="451738" cy="34448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1D0B3B6-D301-43C7-B6A3-252F19F49BAB}" type="slidenum">
              <a:rPr lang="en-US" sz="1200" smtClean="0">
                <a:latin typeface="Arial" panose="020B0604020202020204" pitchFamily="34" charset="0"/>
                <a:cs typeface="Arial" panose="020B0604020202020204" pitchFamily="34" charset="0"/>
              </a:rPr>
              <a:pPr/>
              <a:t>4</a:t>
            </a:fld>
            <a:endParaRPr lang="en-US" sz="1200" dirty="0" smtClean="0">
              <a:latin typeface="Arial" panose="020B0604020202020204" pitchFamily="34" charset="0"/>
              <a:cs typeface="Arial" panose="020B0604020202020204" pitchFamily="34" charset="0"/>
            </a:endParaRPr>
          </a:p>
        </p:txBody>
      </p:sp>
      <p:sp>
        <p:nvSpPr>
          <p:cNvPr id="19458" name="Rectangle 3"/>
          <p:cNvSpPr>
            <a:spLocks noGrp="1" noChangeArrowheads="1"/>
          </p:cNvSpPr>
          <p:nvPr>
            <p:ph type="title"/>
          </p:nvPr>
        </p:nvSpPr>
        <p:spPr>
          <a:xfrm>
            <a:off x="508945" y="544513"/>
            <a:ext cx="8466835" cy="750887"/>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IT Accessibility Regulations</a:t>
            </a:r>
          </a:p>
        </p:txBody>
      </p:sp>
      <p:sp>
        <p:nvSpPr>
          <p:cNvPr id="19459" name="Rectangle 4"/>
          <p:cNvSpPr>
            <a:spLocks noGrp="1" noChangeArrowheads="1"/>
          </p:cNvSpPr>
          <p:nvPr>
            <p:ph idx="1"/>
          </p:nvPr>
        </p:nvSpPr>
        <p:spPr>
          <a:xfrm>
            <a:off x="76200" y="1524000"/>
            <a:ext cx="8901603" cy="5257800"/>
          </a:xfrm>
        </p:spPr>
        <p:txBody>
          <a:bodyPr>
            <a:noAutofit/>
          </a:bodyPr>
          <a:lstStyle/>
          <a:p>
            <a:pPr marL="0" indent="0" eaLnBrk="1" hangingPunct="1">
              <a:spcBef>
                <a:spcPts val="0"/>
              </a:spcBef>
              <a:buNone/>
            </a:pPr>
            <a:r>
              <a:rPr lang="en-US" sz="1800" b="1" dirty="0" smtClean="0">
                <a:latin typeface="Arial" panose="020B0604020202020204" pitchFamily="34" charset="0"/>
                <a:cs typeface="Arial" panose="020B0604020202020204" pitchFamily="34" charset="0"/>
              </a:rPr>
              <a:t>There are IT accessibility laws and regulations in </a:t>
            </a:r>
          </a:p>
          <a:p>
            <a:pPr>
              <a:spcBef>
                <a:spcPts val="0"/>
              </a:spcBef>
              <a:buFont typeface="Arial" pitchFamily="34" charset="0"/>
              <a:buChar char="•"/>
            </a:pPr>
            <a:r>
              <a:rPr lang="en-US" sz="1800" dirty="0">
                <a:latin typeface="Arial" panose="020B0604020202020204" pitchFamily="34" charset="0"/>
                <a:cs typeface="Arial" panose="020B0604020202020204" pitchFamily="34" charset="0"/>
              </a:rPr>
              <a:t>V</a:t>
            </a:r>
            <a:r>
              <a:rPr lang="en-US" sz="1800" dirty="0" smtClean="0">
                <a:latin typeface="Arial" panose="020B0604020202020204" pitchFamily="34" charset="0"/>
                <a:cs typeface="Arial" panose="020B0604020202020204" pitchFamily="34" charset="0"/>
              </a:rPr>
              <a:t>arious countries around the world</a:t>
            </a:r>
          </a:p>
          <a:p>
            <a:pPr>
              <a:spcBef>
                <a:spcPts val="0"/>
              </a:spcBef>
              <a:buFont typeface="Arial" pitchFamily="34" charset="0"/>
              <a:buChar char="•"/>
            </a:pPr>
            <a:r>
              <a:rPr lang="en-US" sz="1800" dirty="0" smtClean="0">
                <a:latin typeface="Arial" panose="020B0604020202020204" pitchFamily="34" charset="0"/>
                <a:cs typeface="Arial" panose="020B0604020202020204" pitchFamily="34" charset="0"/>
              </a:rPr>
              <a:t>US federal procurement regulations (Section 508)</a:t>
            </a:r>
          </a:p>
          <a:p>
            <a:pPr>
              <a:spcBef>
                <a:spcPts val="0"/>
              </a:spcBef>
              <a:buFont typeface="Arial" pitchFamily="34" charset="0"/>
              <a:buChar char="•"/>
            </a:pPr>
            <a:r>
              <a:rPr lang="en-US" sz="1800" dirty="0" smtClean="0">
                <a:latin typeface="Arial" panose="020B0604020202020204" pitchFamily="34" charset="0"/>
                <a:cs typeface="Arial" panose="020B0604020202020204" pitchFamily="34" charset="0"/>
              </a:rPr>
              <a:t>Many US states</a:t>
            </a:r>
            <a:endParaRPr lang="en-US" sz="1800" dirty="0" smtClean="0">
              <a:latin typeface="Arial" panose="020B0604020202020204" pitchFamily="34" charset="0"/>
              <a:cs typeface="Arial" panose="020B0604020202020204" pitchFamily="34" charset="0"/>
              <a:sym typeface="Lucida Grande" charset="0"/>
            </a:endParaRPr>
          </a:p>
          <a:p>
            <a:pPr marL="0" indent="0" eaLnBrk="1" hangingPunct="1">
              <a:spcBef>
                <a:spcPts val="0"/>
              </a:spcBef>
              <a:buNone/>
            </a:pPr>
            <a:endParaRPr lang="en-US" sz="1800" b="1" dirty="0" smtClean="0">
              <a:latin typeface="Arial" panose="020B0604020202020204" pitchFamily="34" charset="0"/>
              <a:cs typeface="Arial" panose="020B0604020202020204" pitchFamily="34" charset="0"/>
            </a:endParaRPr>
          </a:p>
          <a:p>
            <a:pPr marL="0" indent="0" eaLnBrk="1" hangingPunct="1">
              <a:spcBef>
                <a:spcPts val="0"/>
              </a:spcBef>
              <a:buNone/>
            </a:pPr>
            <a:r>
              <a:rPr lang="en-US" sz="1800" b="1" dirty="0" smtClean="0">
                <a:latin typeface="Arial" panose="020B0604020202020204" pitchFamily="34" charset="0"/>
                <a:cs typeface="Arial" panose="020B0604020202020204" pitchFamily="34" charset="0"/>
              </a:rPr>
              <a:t>Most cite accessibility technical standards</a:t>
            </a:r>
          </a:p>
          <a:p>
            <a:pPr marL="91440" indent="0">
              <a:spcBef>
                <a:spcPts val="0"/>
              </a:spcBef>
              <a:buNone/>
              <a:defRPr/>
            </a:pPr>
            <a:endParaRPr lang="en-US" sz="1800" b="1" dirty="0" smtClean="0">
              <a:latin typeface="Arial" panose="020B0604020202020204" pitchFamily="34" charset="0"/>
              <a:cs typeface="Arial" panose="020B0604020202020204" pitchFamily="34" charset="0"/>
            </a:endParaRPr>
          </a:p>
          <a:p>
            <a:pPr marL="91440" indent="0">
              <a:spcBef>
                <a:spcPts val="0"/>
              </a:spcBef>
              <a:buNone/>
              <a:defRPr/>
            </a:pPr>
            <a:r>
              <a:rPr lang="en-US" sz="1800" b="1" dirty="0" smtClean="0">
                <a:latin typeface="Arial" panose="020B0604020202020204" pitchFamily="34" charset="0"/>
                <a:cs typeface="Arial" panose="020B0604020202020204" pitchFamily="34" charset="0"/>
              </a:rPr>
              <a:t>Texas statutes and rules</a:t>
            </a:r>
          </a:p>
          <a:p>
            <a:pPr marL="148590" indent="-285750">
              <a:spcBef>
                <a:spcPts val="0"/>
              </a:spcBef>
              <a:buFont typeface="Arial" pitchFamily="34" charset="0"/>
              <a:buChar char="•"/>
              <a:defRPr/>
            </a:pPr>
            <a:r>
              <a:rPr lang="en-US" sz="1800" dirty="0" smtClean="0">
                <a:latin typeface="Arial" panose="020B0604020202020204" pitchFamily="34" charset="0"/>
                <a:cs typeface="Arial" panose="020B0604020202020204" pitchFamily="34" charset="0"/>
              </a:rPr>
              <a:t>Apply to all Texas state agencies and institutions of higher education</a:t>
            </a:r>
          </a:p>
          <a:p>
            <a:pPr marL="385128" lvl="1" indent="-228600">
              <a:spcBef>
                <a:spcPts val="0"/>
              </a:spcBef>
              <a:defRPr/>
            </a:pPr>
            <a:r>
              <a:rPr lang="en-US" dirty="0" smtClean="0">
                <a:latin typeface="Arial" panose="020B0604020202020204" pitchFamily="34" charset="0"/>
                <a:cs typeface="Arial" panose="020B0604020202020204" pitchFamily="34" charset="0"/>
              </a:rPr>
              <a:t>Texas Government Code </a:t>
            </a:r>
            <a:r>
              <a:rPr lang="en-US" sz="1800" dirty="0" smtClean="0">
                <a:latin typeface="Arial" panose="020B0604020202020204" pitchFamily="34" charset="0"/>
                <a:cs typeface="Arial" panose="020B0604020202020204" pitchFamily="34" charset="0"/>
                <a:hlinkClick r:id="rId3"/>
              </a:rPr>
              <a:t>2054 Subchapter M</a:t>
            </a:r>
            <a:endParaRPr lang="en-US" sz="1800" dirty="0" smtClean="0">
              <a:latin typeface="Arial" panose="020B0604020202020204" pitchFamily="34" charset="0"/>
              <a:cs typeface="Arial" panose="020B0604020202020204" pitchFamily="34" charset="0"/>
            </a:endParaRPr>
          </a:p>
          <a:p>
            <a:pPr marL="385128" lvl="1" indent="-228600">
              <a:spcBef>
                <a:spcPts val="0"/>
              </a:spcBef>
              <a:defRPr/>
            </a:pPr>
            <a:r>
              <a:rPr lang="en-US" dirty="0" smtClean="0">
                <a:latin typeface="Arial" panose="020B0604020202020204" pitchFamily="34" charset="0"/>
                <a:cs typeface="Arial" panose="020B0604020202020204" pitchFamily="34" charset="0"/>
              </a:rPr>
              <a:t>Texas Administrative Codes </a:t>
            </a:r>
          </a:p>
          <a:p>
            <a:pPr marL="641160" lvl="2">
              <a:spcBef>
                <a:spcPts val="0"/>
              </a:spcBef>
              <a:defRPr/>
            </a:pPr>
            <a:r>
              <a:rPr lang="en-US" sz="1800" dirty="0" smtClean="0">
                <a:latin typeface="Arial" panose="020B0604020202020204" pitchFamily="34" charset="0"/>
                <a:cs typeface="Arial" panose="020B0604020202020204" pitchFamily="34" charset="0"/>
                <a:hlinkClick r:id="rId4"/>
              </a:rPr>
              <a:t>1 TAC 206: State Websites</a:t>
            </a:r>
            <a:r>
              <a:rPr lang="en-US" sz="1800" dirty="0" smtClean="0">
                <a:latin typeface="Arial" panose="020B0604020202020204" pitchFamily="34" charset="0"/>
                <a:cs typeface="Arial" panose="020B0604020202020204" pitchFamily="34" charset="0"/>
              </a:rPr>
              <a:t> </a:t>
            </a:r>
          </a:p>
          <a:p>
            <a:pPr marL="641160" lvl="2">
              <a:spcBef>
                <a:spcPts val="0"/>
              </a:spcBef>
              <a:defRPr/>
            </a:pPr>
            <a:r>
              <a:rPr lang="en-US" sz="1800" dirty="0" smtClean="0">
                <a:latin typeface="Arial" panose="020B0604020202020204" pitchFamily="34" charset="0"/>
                <a:cs typeface="Arial" panose="020B0604020202020204" pitchFamily="34" charset="0"/>
                <a:hlinkClick r:id="rId5"/>
              </a:rPr>
              <a:t>1 TAC 213: Electronic &amp; Information Resources</a:t>
            </a:r>
            <a:endParaRPr lang="en-US" sz="1800" dirty="0" smtClean="0">
              <a:latin typeface="Arial" panose="020B0604020202020204" pitchFamily="34" charset="0"/>
              <a:cs typeface="Arial" panose="020B0604020202020204" pitchFamily="34" charset="0"/>
            </a:endParaRPr>
          </a:p>
          <a:p>
            <a:pPr marL="400050" lvl="1" indent="-387540" algn="ctr">
              <a:spcBef>
                <a:spcPts val="0"/>
              </a:spcBef>
              <a:buNone/>
              <a:defRPr/>
            </a:pPr>
            <a:endParaRPr lang="en-US" dirty="0" smtClean="0">
              <a:latin typeface="Arial" panose="020B0604020202020204" pitchFamily="34" charset="0"/>
              <a:cs typeface="Arial" panose="020B0604020202020204" pitchFamily="34" charset="0"/>
            </a:endParaRPr>
          </a:p>
          <a:p>
            <a:pPr marL="12510" lvl="1" indent="0" algn="ctr">
              <a:spcBef>
                <a:spcPts val="0"/>
              </a:spcBef>
              <a:buNone/>
              <a:defRPr/>
            </a:pPr>
            <a:r>
              <a:rPr lang="en-US" b="1" dirty="0" smtClean="0">
                <a:latin typeface="Arial" panose="020B0604020202020204" pitchFamily="34" charset="0"/>
                <a:cs typeface="Arial" panose="020B0604020202020204" pitchFamily="34" charset="0"/>
              </a:rPr>
              <a:t>1. US </a:t>
            </a:r>
            <a:r>
              <a:rPr lang="en-US" b="1" dirty="0">
                <a:latin typeface="Arial" panose="020B0604020202020204" pitchFamily="34" charset="0"/>
                <a:cs typeface="Arial" panose="020B0604020202020204" pitchFamily="34" charset="0"/>
              </a:rPr>
              <a:t>Section 508 is in the final stages of refresh and is </a:t>
            </a:r>
            <a:r>
              <a:rPr lang="en-US" b="1" dirty="0" smtClean="0">
                <a:latin typeface="Arial" panose="020B0604020202020204" pitchFamily="34" charset="0"/>
                <a:cs typeface="Arial" panose="020B0604020202020204" pitchFamily="34" charset="0"/>
              </a:rPr>
              <a:t>adopting WCAG2.0 </a:t>
            </a:r>
            <a:r>
              <a:rPr lang="en-US" b="1" dirty="0">
                <a:latin typeface="Arial" panose="020B0604020202020204" pitchFamily="34" charset="0"/>
                <a:cs typeface="Arial" panose="020B0604020202020204" pitchFamily="34" charset="0"/>
              </a:rPr>
              <a:t>AA as its new technical </a:t>
            </a:r>
            <a:r>
              <a:rPr lang="en-US" b="1" dirty="0" smtClean="0">
                <a:latin typeface="Arial" panose="020B0604020202020204" pitchFamily="34" charset="0"/>
                <a:cs typeface="Arial" panose="020B0604020202020204" pitchFamily="34" charset="0"/>
              </a:rPr>
              <a:t>standard</a:t>
            </a:r>
          </a:p>
          <a:p>
            <a:pPr marL="400050" lvl="1" indent="-387540" algn="ctr">
              <a:spcBef>
                <a:spcPts val="0"/>
              </a:spcBef>
              <a:buNone/>
              <a:defRPr/>
            </a:pPr>
            <a:r>
              <a:rPr lang="en-US" b="1" dirty="0" smtClean="0">
                <a:latin typeface="Arial" panose="020B0604020202020204" pitchFamily="34" charset="0"/>
                <a:cs typeface="Arial" panose="020B0604020202020204" pitchFamily="34" charset="0"/>
              </a:rPr>
              <a:t>2. DOJ to publish  an ANPRM or NPRM on web accessibility for Title II and III entities</a:t>
            </a:r>
            <a:endParaRPr lang="en-US" b="1" dirty="0">
              <a:latin typeface="Arial" panose="020B0604020202020204" pitchFamily="34" charset="0"/>
              <a:cs typeface="Arial" panose="020B0604020202020204" pitchFamily="34" charset="0"/>
            </a:endParaRPr>
          </a:p>
          <a:p>
            <a:pPr marL="400050" lvl="1" indent="-444690">
              <a:spcBef>
                <a:spcPts val="0"/>
              </a:spcBef>
              <a:defRPr/>
            </a:pPr>
            <a:endParaRPr lang="en-US" dirty="0">
              <a:latin typeface="Arial" panose="020B0604020202020204" pitchFamily="34" charset="0"/>
              <a:cs typeface="Arial" panose="020B0604020202020204" pitchFamily="34" charset="0"/>
            </a:endParaRPr>
          </a:p>
          <a:p>
            <a:pPr marL="641160" lvl="2">
              <a:spcBef>
                <a:spcPts val="0"/>
              </a:spcBef>
              <a:defRPr/>
            </a:pPr>
            <a:endParaRPr lang="en-US" sz="1800" dirty="0" smtClean="0">
              <a:latin typeface="Arial" panose="020B0604020202020204" pitchFamily="34" charset="0"/>
              <a:cs typeface="Arial" panose="020B0604020202020204" pitchFamily="34" charset="0"/>
            </a:endParaRPr>
          </a:p>
        </p:txBody>
      </p:sp>
      <p:pic>
        <p:nvPicPr>
          <p:cNvPr id="2" name="Picture 2" descr="texas-state-flag"/>
          <p:cNvPicPr>
            <a:picLocks noChangeAspect="1" noChangeArrowheads="1"/>
          </p:cNvPicPr>
          <p:nvPr/>
        </p:nvPicPr>
        <p:blipFill rotWithShape="1">
          <a:blip r:embed="rId6">
            <a:extLst>
              <a:ext uri="{28A0092B-C50C-407E-A947-70E740481C1C}">
                <a14:useLocalDpi xmlns:a14="http://schemas.microsoft.com/office/drawing/2010/main" val="0"/>
              </a:ext>
            </a:extLst>
          </a:blip>
          <a:srcRect l="4769" t="19064" r="7742" b="21702"/>
          <a:stretch/>
        </p:blipFill>
        <p:spPr bwMode="auto">
          <a:xfrm>
            <a:off x="6485824" y="4267200"/>
            <a:ext cx="1230316" cy="83297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Law book with gav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824" y="1668327"/>
            <a:ext cx="905576" cy="99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Section 508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8234" y="2819400"/>
            <a:ext cx="625366" cy="62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wcag 2.0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2895600"/>
            <a:ext cx="1188772" cy="41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descr="null"/>
          <p:cNvSpPr/>
          <p:nvPr/>
        </p:nvSpPr>
        <p:spPr>
          <a:xfrm>
            <a:off x="228600" y="5486400"/>
            <a:ext cx="8562516" cy="1213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0165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7888" y="6513554"/>
            <a:ext cx="404612" cy="355181"/>
          </a:xfrm>
        </p:spPr>
        <p:txBody>
          <a:bodyPr/>
          <a:lstStyle/>
          <a:p>
            <a:fld id="{A12EAC9C-9A33-4F5B-BE6E-092AAE232994}" type="slidenum">
              <a:rPr lang="en-US" b="1" smtClean="0">
                <a:solidFill>
                  <a:schemeClr val="tx1"/>
                </a:solidFill>
              </a:rPr>
              <a:pPr/>
              <a:t>40</a:t>
            </a:fld>
            <a:endParaRPr lang="en-US" b="1" dirty="0">
              <a:solidFill>
                <a:schemeClr val="tx1"/>
              </a:solidFill>
            </a:endParaRPr>
          </a:p>
        </p:txBody>
      </p:sp>
      <p:sp>
        <p:nvSpPr>
          <p:cNvPr id="67774" name="Rectangle 190"/>
          <p:cNvSpPr>
            <a:spLocks noGrp="1" noChangeArrowheads="1"/>
          </p:cNvSpPr>
          <p:nvPr>
            <p:ph type="title"/>
          </p:nvPr>
        </p:nvSpPr>
        <p:spPr>
          <a:xfrm>
            <a:off x="-22541" y="838200"/>
            <a:ext cx="9005207" cy="474663"/>
          </a:xfrm>
        </p:spPr>
        <p:txBody>
          <a:bodyPr vert="horz" lIns="91440" tIns="45720" rIns="91440" bIns="45720" rtlCol="0" anchor="ctr">
            <a:normAutofit fontScale="90000"/>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Accessibility Implementation Framework:</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 2nd level</a:t>
            </a:r>
            <a:br>
              <a:rPr lang="en-US" sz="2400" b="0" dirty="0">
                <a:effectLst/>
                <a:latin typeface="Arial" panose="020B0604020202020204" pitchFamily="34" charset="0"/>
                <a:cs typeface="Arial" panose="020B0604020202020204" pitchFamily="34" charset="0"/>
              </a:rPr>
            </a:br>
            <a:endParaRPr lang="en-US" sz="2400" b="0" dirty="0">
              <a:effectLst/>
              <a:latin typeface="Arial" panose="020B0604020202020204" pitchFamily="34" charset="0"/>
              <a:cs typeface="Arial" panose="020B0604020202020204" pitchFamily="34" charset="0"/>
            </a:endParaRPr>
          </a:p>
        </p:txBody>
      </p:sp>
      <p:sp>
        <p:nvSpPr>
          <p:cNvPr id="3" name="Rectangle 2"/>
          <p:cNvSpPr/>
          <p:nvPr/>
        </p:nvSpPr>
        <p:spPr bwMode="auto">
          <a:xfrm>
            <a:off x="487551" y="1828725"/>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Plan Strategically</a:t>
            </a:r>
          </a:p>
        </p:txBody>
      </p:sp>
      <p:sp>
        <p:nvSpPr>
          <p:cNvPr id="9" name="Rectangle 8"/>
          <p:cNvSpPr/>
          <p:nvPr/>
        </p:nvSpPr>
        <p:spPr bwMode="auto">
          <a:xfrm>
            <a:off x="2179799" y="1828725"/>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Automate </a:t>
            </a:r>
            <a:r>
              <a:rPr lang="en-US" sz="1400" dirty="0">
                <a:solidFill>
                  <a:schemeClr val="bg1"/>
                </a:solidFill>
                <a:latin typeface="Arial" panose="020B0604020202020204" pitchFamily="34" charset="0"/>
                <a:cs typeface="Arial" panose="020B0604020202020204" pitchFamily="34" charset="0"/>
              </a:rPr>
              <a:t>for productivity and quality</a:t>
            </a:r>
          </a:p>
        </p:txBody>
      </p:sp>
      <p:sp>
        <p:nvSpPr>
          <p:cNvPr id="10" name="Rectangle 9"/>
          <p:cNvSpPr/>
          <p:nvPr/>
        </p:nvSpPr>
        <p:spPr bwMode="auto">
          <a:xfrm>
            <a:off x="3889114" y="1828725"/>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Validate </a:t>
            </a:r>
            <a:r>
              <a:rPr lang="en-US" sz="1400" dirty="0">
                <a:solidFill>
                  <a:schemeClr val="bg1"/>
                </a:solidFill>
                <a:latin typeface="Arial" panose="020B0604020202020204" pitchFamily="34" charset="0"/>
                <a:cs typeface="Arial" panose="020B0604020202020204" pitchFamily="34" charset="0"/>
              </a:rPr>
              <a:t>thoroughly, early, and often</a:t>
            </a:r>
          </a:p>
        </p:txBody>
      </p:sp>
      <p:sp>
        <p:nvSpPr>
          <p:cNvPr id="11" name="Rectangle 10"/>
          <p:cNvSpPr/>
          <p:nvPr/>
        </p:nvSpPr>
        <p:spPr bwMode="auto">
          <a:xfrm>
            <a:off x="5606625" y="1828725"/>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Grow </a:t>
            </a:r>
            <a:r>
              <a:rPr lang="en-US" sz="1400" dirty="0">
                <a:solidFill>
                  <a:schemeClr val="bg1"/>
                </a:solidFill>
                <a:latin typeface="Arial" panose="020B0604020202020204" pitchFamily="34" charset="0"/>
                <a:cs typeface="Arial" panose="020B0604020202020204" pitchFamily="34" charset="0"/>
              </a:rPr>
              <a:t>awareness  and provide education / training</a:t>
            </a:r>
          </a:p>
        </p:txBody>
      </p:sp>
      <p:sp>
        <p:nvSpPr>
          <p:cNvPr id="13" name="Rectangle 12"/>
          <p:cNvSpPr/>
          <p:nvPr/>
        </p:nvSpPr>
        <p:spPr bwMode="auto">
          <a:xfrm>
            <a:off x="7313175" y="1826239"/>
            <a:ext cx="1618407" cy="1310911"/>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Measure </a:t>
            </a:r>
            <a:r>
              <a:rPr lang="en-US" sz="1400" dirty="0">
                <a:solidFill>
                  <a:schemeClr val="bg1"/>
                </a:solidFill>
                <a:latin typeface="Arial" panose="020B0604020202020204" pitchFamily="34" charset="0"/>
                <a:cs typeface="Arial" panose="020B0604020202020204" pitchFamily="34" charset="0"/>
              </a:rPr>
              <a:t>and track progress</a:t>
            </a:r>
          </a:p>
        </p:txBody>
      </p:sp>
      <p:sp>
        <p:nvSpPr>
          <p:cNvPr id="18" name="Down Arrow 17" descr="arrow pointing from the &quot;plan strategically&quot; box of the accessibility framework to the 2nd level detail asociated with it"/>
          <p:cNvSpPr/>
          <p:nvPr/>
        </p:nvSpPr>
        <p:spPr bwMode="auto">
          <a:xfrm>
            <a:off x="1079111" y="3153161"/>
            <a:ext cx="435285" cy="716145"/>
          </a:xfrm>
          <a:prstGeom prst="downArrow">
            <a:avLst>
              <a:gd name="adj1" fmla="val 50000"/>
              <a:gd name="adj2" fmla="val 84347"/>
            </a:avLst>
          </a:prstGeom>
          <a:solidFill>
            <a:schemeClr val="tx1">
              <a:lumMod val="95000"/>
              <a:alpha val="54000"/>
            </a:schemeClr>
          </a:solidFill>
          <a:ln w="9525"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smtClean="0">
              <a:ln>
                <a:noFill/>
              </a:ln>
              <a:effectLst/>
              <a:latin typeface="Arial" panose="020B0604020202020204" pitchFamily="34" charset="0"/>
              <a:cs typeface="Arial" panose="020B0604020202020204" pitchFamily="34" charset="0"/>
            </a:endParaRPr>
          </a:p>
        </p:txBody>
      </p:sp>
      <p:sp>
        <p:nvSpPr>
          <p:cNvPr id="16" name="Rectangle 15"/>
          <p:cNvSpPr/>
          <p:nvPr/>
        </p:nvSpPr>
        <p:spPr bwMode="auto">
          <a:xfrm>
            <a:off x="487546" y="3880849"/>
            <a:ext cx="8444034" cy="2057739"/>
          </a:xfrm>
          <a:prstGeom prst="rect">
            <a:avLst/>
          </a:prstGeom>
          <a:solidFill>
            <a:schemeClr val="accent1">
              <a:lumMod val="50000"/>
            </a:schemeClr>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lvl="1" algn="l" eaLnBrk="1" hangingPunct="1">
              <a:lnSpc>
                <a:spcPct val="100000"/>
              </a:lnSpc>
              <a:spcBef>
                <a:spcPts val="200"/>
              </a:spcBef>
              <a:buClrTx/>
              <a:buFontTx/>
              <a:buChar char="•"/>
              <a:defRPr/>
            </a:pPr>
            <a:r>
              <a:rPr lang="en-US" sz="1400" dirty="0" smtClean="0">
                <a:solidFill>
                  <a:schemeClr val="bg1"/>
                </a:solidFill>
                <a:latin typeface="Arial" panose="020B0604020202020204" pitchFamily="34" charset="0"/>
                <a:cs typeface="Arial" panose="020B0604020202020204" pitchFamily="34" charset="0"/>
              </a:rPr>
              <a:t> Obtain </a:t>
            </a:r>
            <a:r>
              <a:rPr lang="en-US" sz="1400" dirty="0">
                <a:solidFill>
                  <a:schemeClr val="bg1"/>
                </a:solidFill>
                <a:latin typeface="Arial" panose="020B0604020202020204" pitchFamily="34" charset="0"/>
                <a:cs typeface="Arial" panose="020B0604020202020204" pitchFamily="34" charset="0"/>
              </a:rPr>
              <a:t>initiative support of </a:t>
            </a:r>
            <a:r>
              <a:rPr lang="en-US" sz="1400" dirty="0" smtClean="0">
                <a:solidFill>
                  <a:schemeClr val="bg1"/>
                </a:solidFill>
                <a:latin typeface="Arial" panose="020B0604020202020204" pitchFamily="34" charset="0"/>
                <a:cs typeface="Arial" panose="020B0604020202020204" pitchFamily="34" charset="0"/>
              </a:rPr>
              <a:t>organization executive </a:t>
            </a:r>
            <a:r>
              <a:rPr lang="en-US" sz="1400" dirty="0">
                <a:solidFill>
                  <a:schemeClr val="bg1"/>
                </a:solidFill>
                <a:latin typeface="Arial" panose="020B0604020202020204" pitchFamily="34" charset="0"/>
                <a:cs typeface="Arial" panose="020B0604020202020204" pitchFamily="34" charset="0"/>
              </a:rPr>
              <a:t>team </a:t>
            </a:r>
          </a:p>
          <a:p>
            <a:pPr lvl="1" algn="l" eaLnBrk="1" hangingPunct="1">
              <a:lnSpc>
                <a:spcPct val="100000"/>
              </a:lnSpc>
              <a:spcBef>
                <a:spcPts val="200"/>
              </a:spcBef>
              <a:buClrTx/>
              <a:buFontTx/>
              <a:buChar char="•"/>
            </a:pPr>
            <a:r>
              <a:rPr lang="en-US" sz="1400" dirty="0">
                <a:solidFill>
                  <a:schemeClr val="bg1"/>
                </a:solidFill>
                <a:latin typeface="Arial" panose="020B0604020202020204" pitchFamily="34" charset="0"/>
                <a:cs typeface="Arial" panose="020B0604020202020204" pitchFamily="34" charset="0"/>
              </a:rPr>
              <a:t> Develop long term </a:t>
            </a:r>
            <a:r>
              <a:rPr lang="en-US" sz="1400" dirty="0" smtClean="0">
                <a:solidFill>
                  <a:schemeClr val="bg1"/>
                </a:solidFill>
                <a:latin typeface="Arial" panose="020B0604020202020204" pitchFamily="34" charset="0"/>
                <a:cs typeface="Arial" panose="020B0604020202020204" pitchFamily="34" charset="0"/>
              </a:rPr>
              <a:t>organization </a:t>
            </a:r>
            <a:r>
              <a:rPr lang="en-US" sz="1400" dirty="0">
                <a:solidFill>
                  <a:schemeClr val="bg1"/>
                </a:solidFill>
                <a:latin typeface="Arial" panose="020B0604020202020204" pitchFamily="34" charset="0"/>
                <a:cs typeface="Arial" panose="020B0604020202020204" pitchFamily="34" charset="0"/>
              </a:rPr>
              <a:t>goals </a:t>
            </a:r>
          </a:p>
          <a:p>
            <a:pPr lvl="1" algn="l" eaLnBrk="1" hangingPunct="1">
              <a:lnSpc>
                <a:spcPct val="100000"/>
              </a:lnSpc>
              <a:spcBef>
                <a:spcPts val="200"/>
              </a:spcBef>
              <a:buClrTx/>
              <a:buFontTx/>
              <a:buChar char="•"/>
            </a:pPr>
            <a:r>
              <a:rPr lang="en-US" sz="1400" dirty="0">
                <a:solidFill>
                  <a:schemeClr val="bg1"/>
                </a:solidFill>
                <a:latin typeface="Arial" panose="020B0604020202020204" pitchFamily="34" charset="0"/>
                <a:cs typeface="Arial" panose="020B0604020202020204" pitchFamily="34" charset="0"/>
              </a:rPr>
              <a:t> Integrate into or develop processes to ensure consistency over time</a:t>
            </a:r>
          </a:p>
          <a:p>
            <a:pPr lvl="1" algn="l" eaLnBrk="1" hangingPunct="1">
              <a:lnSpc>
                <a:spcPct val="100000"/>
              </a:lnSpc>
              <a:spcBef>
                <a:spcPts val="200"/>
              </a:spcBef>
              <a:buClrTx/>
              <a:buFontTx/>
              <a:buChar char="•"/>
            </a:pPr>
            <a:r>
              <a:rPr lang="en-US" sz="1400" dirty="0">
                <a:solidFill>
                  <a:schemeClr val="bg1"/>
                </a:solidFill>
                <a:latin typeface="Arial" panose="020B0604020202020204" pitchFamily="34" charset="0"/>
                <a:cs typeface="Arial" panose="020B0604020202020204" pitchFamily="34" charset="0"/>
              </a:rPr>
              <a:t> Select appropriate </a:t>
            </a:r>
            <a:r>
              <a:rPr lang="en-US" sz="1400" dirty="0" smtClean="0">
                <a:solidFill>
                  <a:schemeClr val="bg1"/>
                </a:solidFill>
                <a:latin typeface="Arial" panose="020B0604020202020204" pitchFamily="34" charset="0"/>
                <a:cs typeface="Arial" panose="020B0604020202020204" pitchFamily="34" charset="0"/>
              </a:rPr>
              <a:t>IT </a:t>
            </a:r>
            <a:r>
              <a:rPr lang="en-US" sz="1400" dirty="0">
                <a:solidFill>
                  <a:schemeClr val="bg1"/>
                </a:solidFill>
                <a:latin typeface="Arial" panose="020B0604020202020204" pitchFamily="34" charset="0"/>
                <a:cs typeface="Arial" panose="020B0604020202020204" pitchFamily="34" charset="0"/>
              </a:rPr>
              <a:t>technologies / suppliers</a:t>
            </a:r>
          </a:p>
          <a:p>
            <a:pPr lvl="1" algn="l" eaLnBrk="1" hangingPunct="1">
              <a:lnSpc>
                <a:spcPct val="100000"/>
              </a:lnSpc>
              <a:spcBef>
                <a:spcPts val="200"/>
              </a:spcBef>
              <a:buClrTx/>
              <a:buFontTx/>
              <a:buChar char="•"/>
              <a:defRPr/>
            </a:pPr>
            <a:r>
              <a:rPr lang="en-US" sz="1400" dirty="0">
                <a:solidFill>
                  <a:schemeClr val="bg1"/>
                </a:solidFill>
                <a:latin typeface="Arial" panose="020B0604020202020204" pitchFamily="34" charset="0"/>
                <a:cs typeface="Arial" panose="020B0604020202020204" pitchFamily="34" charset="0"/>
              </a:rPr>
              <a:t> Effectively manage the </a:t>
            </a:r>
            <a:r>
              <a:rPr lang="en-US" sz="1400" dirty="0" smtClean="0">
                <a:solidFill>
                  <a:schemeClr val="bg1"/>
                </a:solidFill>
                <a:latin typeface="Arial" panose="020B0604020202020204" pitchFamily="34" charset="0"/>
                <a:cs typeface="Arial" panose="020B0604020202020204" pitchFamily="34" charset="0"/>
              </a:rPr>
              <a:t>IT </a:t>
            </a:r>
            <a:r>
              <a:rPr lang="en-US" sz="1400" dirty="0">
                <a:solidFill>
                  <a:schemeClr val="bg1"/>
                </a:solidFill>
                <a:latin typeface="Arial" panose="020B0604020202020204" pitchFamily="34" charset="0"/>
                <a:cs typeface="Arial" panose="020B0604020202020204" pitchFamily="34" charset="0"/>
              </a:rPr>
              <a:t>accessibility exception process</a:t>
            </a:r>
          </a:p>
          <a:p>
            <a:pPr lvl="1" algn="l" eaLnBrk="1" hangingPunct="1">
              <a:lnSpc>
                <a:spcPct val="100000"/>
              </a:lnSpc>
              <a:spcBef>
                <a:spcPts val="200"/>
              </a:spcBef>
              <a:buClrTx/>
              <a:buFontTx/>
              <a:buChar char="•"/>
              <a:defRPr/>
            </a:pPr>
            <a:r>
              <a:rPr lang="en-US" sz="1400" dirty="0">
                <a:solidFill>
                  <a:schemeClr val="bg1"/>
                </a:solidFill>
                <a:latin typeface="Arial" panose="020B0604020202020204" pitchFamily="34" charset="0"/>
                <a:cs typeface="Arial" panose="020B0604020202020204" pitchFamily="34" charset="0"/>
              </a:rPr>
              <a:t> Maintain flexibility to adapt to criteria changes (508 refresh, WCAG 2.0, </a:t>
            </a:r>
            <a:r>
              <a:rPr lang="en-US" sz="1400" dirty="0" err="1">
                <a:solidFill>
                  <a:schemeClr val="bg1"/>
                </a:solidFill>
                <a:latin typeface="Arial" panose="020B0604020202020204" pitchFamily="34" charset="0"/>
                <a:cs typeface="Arial" panose="020B0604020202020204" pitchFamily="34" charset="0"/>
              </a:rPr>
              <a:t>etc</a:t>
            </a:r>
            <a:r>
              <a:rPr lang="en-US" sz="1400" dirty="0">
                <a:solidFill>
                  <a:schemeClr val="bg1"/>
                </a:solidFill>
                <a:latin typeface="Arial" panose="020B0604020202020204" pitchFamily="34" charset="0"/>
                <a:cs typeface="Arial" panose="020B0604020202020204" pitchFamily="34" charset="0"/>
              </a:rPr>
              <a:t>) </a:t>
            </a:r>
          </a:p>
          <a:p>
            <a:pPr lvl="1" algn="l" eaLnBrk="1" hangingPunct="1">
              <a:lnSpc>
                <a:spcPct val="100000"/>
              </a:lnSpc>
              <a:spcBef>
                <a:spcPts val="200"/>
              </a:spcBef>
              <a:buClrTx/>
              <a:buFontTx/>
              <a:buChar char="•"/>
              <a:defRPr/>
            </a:pPr>
            <a:r>
              <a:rPr lang="en-US" sz="1400" dirty="0">
                <a:solidFill>
                  <a:schemeClr val="bg1"/>
                </a:solidFill>
                <a:latin typeface="Arial" panose="020B0604020202020204" pitchFamily="34" charset="0"/>
                <a:cs typeface="Arial" panose="020B0604020202020204" pitchFamily="34" charset="0"/>
              </a:rPr>
              <a:t> Charter a workgroup with representation from key areas of the organization</a:t>
            </a:r>
          </a:p>
        </p:txBody>
      </p:sp>
    </p:spTree>
    <p:extLst>
      <p:ext uri="{BB962C8B-B14F-4D97-AF65-F5344CB8AC3E}">
        <p14:creationId xmlns:p14="http://schemas.microsoft.com/office/powerpoint/2010/main" val="294102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8485997" y="6477000"/>
            <a:ext cx="580845" cy="350825"/>
          </a:xfrm>
        </p:spPr>
        <p:txBody>
          <a:bodyPr/>
          <a:lstStyle/>
          <a:p>
            <a:fld id="{A12EAC9C-9A33-4F5B-BE6E-092AAE232994}" type="slidenum">
              <a:rPr lang="en-US" b="1" smtClean="0">
                <a:solidFill>
                  <a:schemeClr val="tx1"/>
                </a:solidFill>
              </a:rPr>
              <a:pPr/>
              <a:t>41</a:t>
            </a:fld>
            <a:endParaRPr lang="en-US" b="1" dirty="0">
              <a:solidFill>
                <a:schemeClr val="tx1"/>
              </a:solidFill>
            </a:endParaRPr>
          </a:p>
        </p:txBody>
      </p:sp>
      <p:sp>
        <p:nvSpPr>
          <p:cNvPr id="2" name="Title 1"/>
          <p:cNvSpPr>
            <a:spLocks noGrp="1"/>
          </p:cNvSpPr>
          <p:nvPr>
            <p:ph type="title"/>
          </p:nvPr>
        </p:nvSpPr>
        <p:spPr>
          <a:xfrm>
            <a:off x="665025" y="366081"/>
            <a:ext cx="8229600" cy="706267"/>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Accessibility Program Framework: 3rd level detail</a:t>
            </a:r>
          </a:p>
        </p:txBody>
      </p:sp>
      <p:sp>
        <p:nvSpPr>
          <p:cNvPr id="7" name="Rectangle 3"/>
          <p:cNvSpPr txBox="1">
            <a:spLocks noChangeArrowheads="1"/>
          </p:cNvSpPr>
          <p:nvPr/>
        </p:nvSpPr>
        <p:spPr bwMode="auto">
          <a:xfrm>
            <a:off x="545012" y="1465759"/>
            <a:ext cx="8409432" cy="4215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3"/>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buFontTx/>
              <a:buNone/>
            </a:pPr>
            <a:r>
              <a:rPr lang="en-US" dirty="0" smtClean="0">
                <a:latin typeface="NeutrafaceSlabText-Light"/>
              </a:rPr>
              <a:t>Creation of action plans, project plans, work breakdown structures, etc.</a:t>
            </a:r>
            <a:endParaRPr lang="en-US" dirty="0" smtClean="0"/>
          </a:p>
        </p:txBody>
      </p:sp>
      <p:sp>
        <p:nvSpPr>
          <p:cNvPr id="16" name="Rectangle 15"/>
          <p:cNvSpPr/>
          <p:nvPr/>
        </p:nvSpPr>
        <p:spPr bwMode="auto">
          <a:xfrm>
            <a:off x="571227" y="2216674"/>
            <a:ext cx="8239398" cy="1846605"/>
          </a:xfrm>
          <a:prstGeom prst="rect">
            <a:avLst/>
          </a:prstGeom>
          <a:solidFill>
            <a:schemeClr val="accent1">
              <a:lumMod val="50000"/>
            </a:schemeClr>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lvl="0" algn="l" eaLnBrk="1" hangingPunct="1">
              <a:lnSpc>
                <a:spcPct val="100000"/>
              </a:lnSpc>
              <a:spcBef>
                <a:spcPts val="200"/>
              </a:spcBef>
              <a:buClrTx/>
              <a:buFontTx/>
              <a:buChar char="•"/>
              <a:defRPr/>
            </a:pPr>
            <a:r>
              <a:rPr lang="en-US" sz="1200" dirty="0" smtClean="0">
                <a:solidFill>
                  <a:schemeClr val="bg1"/>
                </a:solidFill>
                <a:latin typeface="Arial" panose="020B0604020202020204" pitchFamily="34" charset="0"/>
                <a:cs typeface="Arial" panose="020B0604020202020204" pitchFamily="34" charset="0"/>
              </a:rPr>
              <a:t> Obtain </a:t>
            </a:r>
            <a:r>
              <a:rPr lang="en-US" sz="1200" dirty="0">
                <a:solidFill>
                  <a:schemeClr val="bg1"/>
                </a:solidFill>
                <a:latin typeface="Arial" panose="020B0604020202020204" pitchFamily="34" charset="0"/>
                <a:cs typeface="Arial" panose="020B0604020202020204" pitchFamily="34" charset="0"/>
              </a:rPr>
              <a:t>initiative support of </a:t>
            </a:r>
            <a:r>
              <a:rPr lang="en-US" sz="1200" dirty="0" smtClean="0">
                <a:solidFill>
                  <a:schemeClr val="bg1"/>
                </a:solidFill>
                <a:latin typeface="Arial" panose="020B0604020202020204" pitchFamily="34" charset="0"/>
                <a:cs typeface="Arial" panose="020B0604020202020204" pitchFamily="34" charset="0"/>
              </a:rPr>
              <a:t>organization </a:t>
            </a:r>
            <a:r>
              <a:rPr lang="en-US" sz="1200" dirty="0">
                <a:solidFill>
                  <a:schemeClr val="bg1"/>
                </a:solidFill>
                <a:latin typeface="Arial" panose="020B0604020202020204" pitchFamily="34" charset="0"/>
                <a:cs typeface="Arial" panose="020B0604020202020204" pitchFamily="34" charset="0"/>
              </a:rPr>
              <a:t>executive team </a:t>
            </a:r>
          </a:p>
          <a:p>
            <a:pPr lvl="0" algn="l" eaLnBrk="1" hangingPunct="1">
              <a:lnSpc>
                <a:spcPct val="100000"/>
              </a:lnSpc>
              <a:spcBef>
                <a:spcPts val="200"/>
              </a:spcBef>
              <a:buClrTx/>
              <a:buFontTx/>
              <a:buChar char="•"/>
            </a:pPr>
            <a:r>
              <a:rPr lang="en-US" sz="1200" dirty="0">
                <a:solidFill>
                  <a:schemeClr val="bg1"/>
                </a:solidFill>
                <a:latin typeface="Arial" panose="020B0604020202020204" pitchFamily="34" charset="0"/>
                <a:cs typeface="Arial" panose="020B0604020202020204" pitchFamily="34" charset="0"/>
              </a:rPr>
              <a:t> Develop long term </a:t>
            </a:r>
            <a:r>
              <a:rPr lang="en-US" sz="1200" dirty="0" smtClean="0">
                <a:solidFill>
                  <a:schemeClr val="bg1"/>
                </a:solidFill>
                <a:latin typeface="Arial" panose="020B0604020202020204" pitchFamily="34" charset="0"/>
                <a:cs typeface="Arial" panose="020B0604020202020204" pitchFamily="34" charset="0"/>
              </a:rPr>
              <a:t>organization </a:t>
            </a:r>
            <a:r>
              <a:rPr lang="en-US" sz="1200" dirty="0">
                <a:solidFill>
                  <a:schemeClr val="bg1"/>
                </a:solidFill>
                <a:latin typeface="Arial" panose="020B0604020202020204" pitchFamily="34" charset="0"/>
                <a:cs typeface="Arial" panose="020B0604020202020204" pitchFamily="34" charset="0"/>
              </a:rPr>
              <a:t>goals </a:t>
            </a:r>
          </a:p>
          <a:p>
            <a:pPr lvl="0" algn="l" eaLnBrk="1" hangingPunct="1">
              <a:lnSpc>
                <a:spcPct val="100000"/>
              </a:lnSpc>
              <a:spcBef>
                <a:spcPts val="200"/>
              </a:spcBef>
              <a:buClrTx/>
              <a:buFontTx/>
              <a:buChar char="•"/>
            </a:pPr>
            <a:r>
              <a:rPr lang="en-US" sz="1200" dirty="0">
                <a:solidFill>
                  <a:schemeClr val="bg1"/>
                </a:solidFill>
                <a:latin typeface="Arial" panose="020B0604020202020204" pitchFamily="34" charset="0"/>
                <a:cs typeface="Arial" panose="020B0604020202020204" pitchFamily="34" charset="0"/>
              </a:rPr>
              <a:t> Integrate </a:t>
            </a:r>
            <a:r>
              <a:rPr lang="en-US" sz="1200" dirty="0" smtClean="0">
                <a:solidFill>
                  <a:schemeClr val="bg1"/>
                </a:solidFill>
                <a:latin typeface="Arial" panose="020B0604020202020204" pitchFamily="34" charset="0"/>
                <a:cs typeface="Arial" panose="020B0604020202020204" pitchFamily="34" charset="0"/>
              </a:rPr>
              <a:t>into or develop </a:t>
            </a:r>
            <a:r>
              <a:rPr lang="en-US" sz="1200" dirty="0">
                <a:solidFill>
                  <a:schemeClr val="bg1"/>
                </a:solidFill>
                <a:latin typeface="Arial" panose="020B0604020202020204" pitchFamily="34" charset="0"/>
                <a:cs typeface="Arial" panose="020B0604020202020204" pitchFamily="34" charset="0"/>
              </a:rPr>
              <a:t>processes to ensure consistency over time</a:t>
            </a:r>
          </a:p>
          <a:p>
            <a:pPr lvl="0" algn="l" eaLnBrk="1" hangingPunct="1">
              <a:lnSpc>
                <a:spcPct val="100000"/>
              </a:lnSpc>
              <a:spcBef>
                <a:spcPts val="200"/>
              </a:spcBef>
              <a:buClrTx/>
              <a:buFontTx/>
              <a:buChar char="•"/>
            </a:pPr>
            <a:r>
              <a:rPr lang="en-US" sz="1200" dirty="0">
                <a:solidFill>
                  <a:schemeClr val="bg1"/>
                </a:solidFill>
                <a:latin typeface="Arial" panose="020B0604020202020204" pitchFamily="34" charset="0"/>
                <a:cs typeface="Arial" panose="020B0604020202020204" pitchFamily="34" charset="0"/>
              </a:rPr>
              <a:t> Select appropriate </a:t>
            </a:r>
            <a:r>
              <a:rPr lang="en-US" sz="1200" dirty="0" smtClean="0">
                <a:solidFill>
                  <a:schemeClr val="bg1"/>
                </a:solidFill>
                <a:latin typeface="Arial" panose="020B0604020202020204" pitchFamily="34" charset="0"/>
                <a:cs typeface="Arial" panose="020B0604020202020204" pitchFamily="34" charset="0"/>
              </a:rPr>
              <a:t>IT </a:t>
            </a:r>
            <a:r>
              <a:rPr lang="en-US" sz="1200" dirty="0">
                <a:solidFill>
                  <a:schemeClr val="bg1"/>
                </a:solidFill>
                <a:latin typeface="Arial" panose="020B0604020202020204" pitchFamily="34" charset="0"/>
                <a:cs typeface="Arial" panose="020B0604020202020204" pitchFamily="34" charset="0"/>
              </a:rPr>
              <a:t>technologies / suppliers</a:t>
            </a:r>
          </a:p>
          <a:p>
            <a:pPr lvl="0" algn="l" eaLnBrk="1" hangingPunct="1">
              <a:lnSpc>
                <a:spcPct val="100000"/>
              </a:lnSpc>
              <a:spcBef>
                <a:spcPts val="200"/>
              </a:spcBef>
              <a:buClrTx/>
              <a:buFontTx/>
              <a:buChar char="•"/>
              <a:defRPr/>
            </a:pPr>
            <a:r>
              <a:rPr lang="en-US" sz="1200" dirty="0">
                <a:solidFill>
                  <a:schemeClr val="bg1"/>
                </a:solidFill>
                <a:latin typeface="Arial" panose="020B0604020202020204" pitchFamily="34" charset="0"/>
                <a:cs typeface="Arial" panose="020B0604020202020204" pitchFamily="34" charset="0"/>
              </a:rPr>
              <a:t> Effectively manage the </a:t>
            </a:r>
            <a:r>
              <a:rPr lang="en-US" sz="1200" dirty="0" smtClean="0">
                <a:solidFill>
                  <a:schemeClr val="bg1"/>
                </a:solidFill>
                <a:latin typeface="Arial" panose="020B0604020202020204" pitchFamily="34" charset="0"/>
                <a:cs typeface="Arial" panose="020B0604020202020204" pitchFamily="34" charset="0"/>
              </a:rPr>
              <a:t>IT </a:t>
            </a:r>
            <a:r>
              <a:rPr lang="en-US" sz="1200" dirty="0">
                <a:solidFill>
                  <a:schemeClr val="bg1"/>
                </a:solidFill>
                <a:latin typeface="Arial" panose="020B0604020202020204" pitchFamily="34" charset="0"/>
                <a:cs typeface="Arial" panose="020B0604020202020204" pitchFamily="34" charset="0"/>
              </a:rPr>
              <a:t>accessibility exception process</a:t>
            </a:r>
          </a:p>
          <a:p>
            <a:pPr lvl="0" algn="l" eaLnBrk="1" hangingPunct="1">
              <a:lnSpc>
                <a:spcPct val="100000"/>
              </a:lnSpc>
              <a:spcBef>
                <a:spcPts val="200"/>
              </a:spcBef>
              <a:buClrTx/>
              <a:buFontTx/>
              <a:buChar char="•"/>
              <a:defRPr/>
            </a:pPr>
            <a:r>
              <a:rPr lang="en-US" sz="1200" dirty="0">
                <a:solidFill>
                  <a:schemeClr val="bg1"/>
                </a:solidFill>
                <a:latin typeface="Arial" panose="020B0604020202020204" pitchFamily="34" charset="0"/>
                <a:cs typeface="Arial" panose="020B0604020202020204" pitchFamily="34" charset="0"/>
              </a:rPr>
              <a:t> Maintain flexibility to adapt to criteria changes (508 refresh, WCAG 2.0, </a:t>
            </a:r>
            <a:r>
              <a:rPr lang="en-US" sz="1200" dirty="0" err="1">
                <a:solidFill>
                  <a:schemeClr val="bg1"/>
                </a:solidFill>
                <a:latin typeface="Arial" panose="020B0604020202020204" pitchFamily="34" charset="0"/>
                <a:cs typeface="Arial" panose="020B0604020202020204" pitchFamily="34" charset="0"/>
              </a:rPr>
              <a:t>etc</a:t>
            </a:r>
            <a:r>
              <a:rPr lang="en-US" sz="1200" dirty="0">
                <a:solidFill>
                  <a:schemeClr val="bg1"/>
                </a:solidFill>
                <a:latin typeface="Arial" panose="020B0604020202020204" pitchFamily="34" charset="0"/>
                <a:cs typeface="Arial" panose="020B0604020202020204" pitchFamily="34" charset="0"/>
              </a:rPr>
              <a:t>) </a:t>
            </a:r>
          </a:p>
          <a:p>
            <a:pPr lvl="0" algn="l" eaLnBrk="1" hangingPunct="1">
              <a:lnSpc>
                <a:spcPct val="100000"/>
              </a:lnSpc>
              <a:spcBef>
                <a:spcPts val="200"/>
              </a:spcBef>
              <a:buClrTx/>
              <a:buFontTx/>
              <a:buChar char="•"/>
              <a:defRPr/>
            </a:pPr>
            <a:r>
              <a:rPr lang="en-US" sz="1200" dirty="0">
                <a:solidFill>
                  <a:schemeClr val="bg1"/>
                </a:solidFill>
                <a:latin typeface="Arial" panose="020B0604020202020204" pitchFamily="34" charset="0"/>
                <a:cs typeface="Arial" panose="020B0604020202020204" pitchFamily="34" charset="0"/>
              </a:rPr>
              <a:t> Charter a workgroup with representation from key areas of the organization</a:t>
            </a:r>
          </a:p>
        </p:txBody>
      </p:sp>
      <p:sp>
        <p:nvSpPr>
          <p:cNvPr id="67747" name="Rounded Rectangle 67746" descr="highlighting &quot;integrate into...&quot; line item "/>
          <p:cNvSpPr/>
          <p:nvPr/>
        </p:nvSpPr>
        <p:spPr bwMode="auto">
          <a:xfrm>
            <a:off x="617104" y="2778268"/>
            <a:ext cx="4733841" cy="312351"/>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7748" name="Down Arrow 67747" descr="arrow mapping a framework line item to the line item detail table "/>
          <p:cNvSpPr/>
          <p:nvPr/>
        </p:nvSpPr>
        <p:spPr bwMode="auto">
          <a:xfrm rot="16200000">
            <a:off x="6269356" y="2004604"/>
            <a:ext cx="328531" cy="1875856"/>
          </a:xfrm>
          <a:prstGeom prst="downArrow">
            <a:avLst>
              <a:gd name="adj1" fmla="val 26522"/>
              <a:gd name="adj2" fmla="val 73194"/>
            </a:avLst>
          </a:prstGeom>
          <a:solidFill>
            <a:schemeClr val="bg1">
              <a:alpha val="5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7821" name="Text Box 237"/>
          <p:cNvSpPr txBox="1">
            <a:spLocks noChangeArrowheads="1"/>
          </p:cNvSpPr>
          <p:nvPr/>
        </p:nvSpPr>
        <p:spPr bwMode="auto">
          <a:xfrm>
            <a:off x="7423374" y="2385855"/>
            <a:ext cx="1162279" cy="1441891"/>
          </a:xfrm>
          <a:prstGeom prst="rect">
            <a:avLst/>
          </a:prstGeom>
          <a:solidFill>
            <a:schemeClr val="accent5">
              <a:lumMod val="75000"/>
            </a:schemeClr>
          </a:solidFill>
          <a:ln w="34925" cmpd="sng">
            <a:solidFill>
              <a:schemeClr val="bg1"/>
            </a:solidFill>
            <a:miter lim="800000"/>
            <a:headEnd/>
            <a:tailEnd/>
          </a:ln>
          <a:effectLst/>
          <a:scene3d>
            <a:camera prst="orthographicFront"/>
            <a:lightRig rig="threePt" dir="t"/>
          </a:scene3d>
          <a:sp3d>
            <a:bevelT w="165100" prst="coolSlant"/>
            <a:bevelB w="165100" prst="coolSlant"/>
          </a:sp3d>
        </p:spPr>
        <p:txBody>
          <a:bodyPr wrap="square" lIns="0" tIns="91440" rIns="0" bIns="0" anchor="ctr">
            <a:noAutofit/>
          </a:bodyPr>
          <a:lstStyle/>
          <a:p>
            <a:pPr algn="ctr">
              <a:lnSpc>
                <a:spcPct val="100000"/>
              </a:lnSpc>
            </a:pPr>
            <a:r>
              <a:rPr lang="en-US" sz="1300" dirty="0" smtClean="0">
                <a:latin typeface="Arial" panose="020B0604020202020204" pitchFamily="34" charset="0"/>
                <a:cs typeface="Arial" panose="020B0604020202020204" pitchFamily="34" charset="0"/>
              </a:rPr>
              <a:t>Organization </a:t>
            </a:r>
            <a:br>
              <a:rPr lang="en-US" sz="1300"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Work </a:t>
            </a:r>
            <a:r>
              <a:rPr lang="en-US" sz="1300" dirty="0">
                <a:latin typeface="Arial" panose="020B0604020202020204" pitchFamily="34" charset="0"/>
                <a:cs typeface="Arial" panose="020B0604020202020204" pitchFamily="34" charset="0"/>
              </a:rPr>
              <a:t>Plan</a:t>
            </a:r>
          </a:p>
        </p:txBody>
      </p:sp>
      <p:cxnSp>
        <p:nvCxnSpPr>
          <p:cNvPr id="4" name="Elbow Connector 3" descr="arrow pointingr from representation of an organization work plan to breakout of an example section of the work plan"/>
          <p:cNvCxnSpPr>
            <a:stCxn id="67821" idx="2"/>
            <a:endCxn id="6" idx="0"/>
          </p:cNvCxnSpPr>
          <p:nvPr/>
        </p:nvCxnSpPr>
        <p:spPr>
          <a:xfrm rot="5400000">
            <a:off x="5896918" y="2555380"/>
            <a:ext cx="835230" cy="3379963"/>
          </a:xfrm>
          <a:prstGeom prst="bentConnector3">
            <a:avLst/>
          </a:prstGeom>
          <a:ln w="66675">
            <a:solidFill>
              <a:schemeClr val="tx2">
                <a:alpha val="58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6" name="Table 5" descr="table depicting an example of a work plan or work breakdown structure of  a line itme from the &quot;integrate into or develop...&quot; into line item work and tracling"/>
          <p:cNvGraphicFramePr>
            <a:graphicFrameLocks noGrp="1" noChangeAspect="1"/>
          </p:cNvGraphicFramePr>
          <p:nvPr>
            <p:extLst>
              <p:ext uri="{D42A27DB-BD31-4B8C-83A1-F6EECF244321}">
                <p14:modId xmlns:p14="http://schemas.microsoft.com/office/powerpoint/2010/main" val="1122810783"/>
              </p:ext>
            </p:extLst>
          </p:nvPr>
        </p:nvGraphicFramePr>
        <p:xfrm>
          <a:off x="336331" y="4662976"/>
          <a:ext cx="8576441" cy="1784691"/>
        </p:xfrm>
        <a:graphic>
          <a:graphicData uri="http://schemas.openxmlformats.org/drawingml/2006/table">
            <a:tbl>
              <a:tblPr firstRow="1"/>
              <a:tblGrid>
                <a:gridCol w="1914144"/>
                <a:gridCol w="2329383"/>
                <a:gridCol w="433576"/>
                <a:gridCol w="672663"/>
                <a:gridCol w="483475"/>
                <a:gridCol w="557049"/>
                <a:gridCol w="399393"/>
                <a:gridCol w="536027"/>
                <a:gridCol w="525518"/>
                <a:gridCol w="725213"/>
              </a:tblGrid>
              <a:tr h="222191">
                <a:tc>
                  <a:txBody>
                    <a:bodyPr/>
                    <a:lstStyle/>
                    <a:p>
                      <a:pPr algn="ctr" fontAlgn="ctr"/>
                      <a:r>
                        <a:rPr lang="en-US" sz="700" b="1" i="0" u="none" strike="noStrike" dirty="0" smtClean="0">
                          <a:solidFill>
                            <a:schemeClr val="tx1"/>
                          </a:solidFill>
                          <a:effectLst/>
                          <a:latin typeface="Arial"/>
                        </a:rPr>
                        <a:t>Framework Component </a:t>
                      </a:r>
                      <a:endParaRPr lang="en-US" sz="700" b="1" i="0" u="none" strike="noStrike" dirty="0">
                        <a:solidFill>
                          <a:schemeClr val="tx1"/>
                        </a:solidFill>
                        <a:effectLst/>
                        <a:latin typeface="Arial"/>
                      </a:endParaRPr>
                    </a:p>
                  </a:txBody>
                  <a:tcPr marL="6457" marR="6457" marT="64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fontAlgn="ctr"/>
                      <a:r>
                        <a:rPr lang="en-US" sz="700" b="1" i="0" u="none" strike="noStrike" dirty="0" smtClean="0">
                          <a:solidFill>
                            <a:schemeClr val="tx1"/>
                          </a:solidFill>
                          <a:effectLst/>
                          <a:latin typeface="Arial"/>
                        </a:rPr>
                        <a:t>Work plan detailed line items</a:t>
                      </a:r>
                      <a:r>
                        <a:rPr lang="en-US" sz="700" b="1" i="0" u="none" strike="noStrike" dirty="0">
                          <a:solidFill>
                            <a:schemeClr val="tx1"/>
                          </a:solidFill>
                          <a:effectLst/>
                          <a:latin typeface="Arial"/>
                        </a:rPr>
                        <a:t> </a:t>
                      </a:r>
                    </a:p>
                  </a:txBody>
                  <a:tcPr marL="6457" marR="6457" marT="645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ctr" fontAlgn="ctr"/>
                      <a:r>
                        <a:rPr lang="en-US" sz="700" b="1" i="0" u="none" strike="noStrike" dirty="0">
                          <a:solidFill>
                            <a:schemeClr val="bg1"/>
                          </a:solidFill>
                          <a:effectLst/>
                          <a:latin typeface="Arial"/>
                        </a:rPr>
                        <a:t>Priority</a:t>
                      </a:r>
                    </a:p>
                  </a:txBody>
                  <a:tcPr marL="6457" marR="6457" marT="6457" marB="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Status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Owner</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Team</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Start Date</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Target Completion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a:solidFill>
                            <a:schemeClr val="bg1"/>
                          </a:solidFill>
                          <a:effectLst/>
                          <a:latin typeface="Arial"/>
                        </a:rPr>
                        <a:t>Actual Completion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c>
                  <a:txBody>
                    <a:bodyPr/>
                    <a:lstStyle/>
                    <a:p>
                      <a:pPr algn="ctr" fontAlgn="ctr"/>
                      <a:r>
                        <a:rPr lang="en-US" sz="700" b="1" i="0" u="none" strike="noStrike" dirty="0" smtClean="0">
                          <a:solidFill>
                            <a:schemeClr val="bg1"/>
                          </a:solidFill>
                          <a:effectLst/>
                          <a:latin typeface="Arial"/>
                        </a:rPr>
                        <a:t>Dependencies</a:t>
                      </a:r>
                      <a:endParaRPr lang="en-US" sz="700" b="1" i="0" u="none" strike="noStrike" dirty="0">
                        <a:solidFill>
                          <a:schemeClr val="bg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lumMod val="50000"/>
                      </a:schemeClr>
                    </a:solidFill>
                  </a:tcPr>
                </a:tc>
              </a:tr>
              <a:tr h="2429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dirty="0" smtClean="0">
                          <a:solidFill>
                            <a:schemeClr val="tx1"/>
                          </a:solidFill>
                        </a:rPr>
                        <a:t> Integrate into or develop processes to ensure consistency over time</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Arial"/>
                        </a:rPr>
                        <a:t>Review and modify as needed current process(s) for accessibility integration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Calibri"/>
                        </a:rPr>
                        <a:t>H</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Not Started</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 </a:t>
                      </a:r>
                      <a:r>
                        <a:rPr lang="en-US" sz="700" b="0" i="0" u="none" strike="noStrike" dirty="0" err="1">
                          <a:solidFill>
                            <a:schemeClr val="tx1"/>
                          </a:solidFill>
                          <a:effectLst/>
                          <a:latin typeface="Arial"/>
                        </a:rPr>
                        <a:t>dev</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11-Jan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PM Contracts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r h="294789">
                <a:tc>
                  <a:txBody>
                    <a:bodyPr/>
                    <a:lstStyle/>
                    <a:p>
                      <a:pPr algn="ctr" fontAlgn="ctr"/>
                      <a:r>
                        <a:rPr lang="en-US" sz="700" b="0" i="0" u="none" strike="noStrike" dirty="0" smtClean="0">
                          <a:solidFill>
                            <a:schemeClr val="tx1"/>
                          </a:solidFill>
                          <a:effectLst/>
                          <a:latin typeface="+mn-lt"/>
                        </a:rPr>
                        <a:t>Integrate into or develop processes to ensure consistency over time</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Arial"/>
                        </a:rPr>
                        <a:t>Determine appropriate processes and process tools for </a:t>
                      </a:r>
                      <a:r>
                        <a:rPr lang="en-US" sz="700" b="0" i="0" u="none" strike="noStrike" dirty="0" smtClean="0">
                          <a:solidFill>
                            <a:schemeClr val="tx1"/>
                          </a:solidFill>
                          <a:effectLst/>
                          <a:latin typeface="Arial"/>
                        </a:rPr>
                        <a:t>EIR Accessibility</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Calibri"/>
                        </a:rPr>
                        <a:t>H</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Green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Exec management / IRM</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15-Sep</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None</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r h="319417">
                <a:tc>
                  <a:txBody>
                    <a:bodyPr/>
                    <a:lstStyle/>
                    <a:p>
                      <a:pPr algn="ctr" fontAlgn="ctr"/>
                      <a:r>
                        <a:rPr lang="en-US" sz="700" b="0" i="0" u="none" strike="noStrike" dirty="0" smtClean="0">
                          <a:solidFill>
                            <a:schemeClr val="tx1"/>
                          </a:solidFill>
                          <a:effectLst/>
                          <a:latin typeface="+mn-lt"/>
                        </a:rPr>
                        <a:t>Integrate into or develop processes to ensure consistency over time</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Arial"/>
                        </a:rPr>
                        <a:t>Analyze process(s) effectiveness. Are they being followed?</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Calibri"/>
                        </a:rPr>
                        <a:t>H</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Green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Exec management / IRM</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10-Jan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None</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r h="222191">
                <a:tc>
                  <a:txBody>
                    <a:bodyPr/>
                    <a:lstStyle/>
                    <a:p>
                      <a:pPr algn="ctr" fontAlgn="ctr"/>
                      <a:r>
                        <a:rPr lang="en-US" sz="700" b="0" i="0" u="none" strike="noStrike" dirty="0" smtClean="0">
                          <a:solidFill>
                            <a:schemeClr val="tx1"/>
                          </a:solidFill>
                          <a:effectLst/>
                          <a:latin typeface="+mn-lt"/>
                        </a:rPr>
                        <a:t>Integrate into or develop processes to ensure consistency over time</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Arial"/>
                        </a:rPr>
                        <a:t>Integrate accessibility criteria and the exception process into development phases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a:solidFill>
                            <a:schemeClr val="tx1"/>
                          </a:solidFill>
                          <a:effectLst/>
                          <a:latin typeface="Calibri"/>
                        </a:rPr>
                        <a:t>M</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a:solidFill>
                            <a:schemeClr val="tx1"/>
                          </a:solidFill>
                          <a:effectLst/>
                          <a:latin typeface="Arial"/>
                        </a:rPr>
                        <a:t>Not Started</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 </a:t>
                      </a:r>
                      <a:r>
                        <a:rPr lang="en-US" sz="700" b="0" i="0" u="none" strike="noStrike" dirty="0" err="1">
                          <a:solidFill>
                            <a:schemeClr val="tx1"/>
                          </a:solidFill>
                          <a:effectLst/>
                          <a:latin typeface="Arial"/>
                        </a:rPr>
                        <a:t>dev</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11-Jan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PM Contracts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r h="222191">
                <a:tc>
                  <a:txBody>
                    <a:bodyPr/>
                    <a:lstStyle/>
                    <a:p>
                      <a:pPr algn="ctr" fontAlgn="ctr"/>
                      <a:r>
                        <a:rPr lang="en-US" sz="700" b="0" i="0" u="none" strike="noStrike" dirty="0" smtClean="0">
                          <a:solidFill>
                            <a:schemeClr val="tx1"/>
                          </a:solidFill>
                          <a:effectLst/>
                          <a:latin typeface="Calibri"/>
                        </a:rPr>
                        <a:t>Integrate into or develop processes to ensure consistency over time</a:t>
                      </a:r>
                      <a:endParaRPr lang="en-US" sz="700" b="0" i="0" u="none" strike="noStrike" dirty="0">
                        <a:solidFill>
                          <a:schemeClr val="tx1"/>
                        </a:solidFill>
                        <a:effectLst/>
                        <a:latin typeface="Calibri"/>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Calibri"/>
                        </a:rPr>
                        <a:t>Develop guidelines for integrating Accessibility development  /  test  into project schedules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a:solidFill>
                            <a:schemeClr val="tx1"/>
                          </a:solidFill>
                          <a:effectLst/>
                          <a:latin typeface="Calibri"/>
                        </a:rPr>
                        <a:t>H</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Not Started</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 </a:t>
                      </a:r>
                      <a:r>
                        <a:rPr lang="en-US" sz="700" b="0" i="0" u="none" strike="noStrike" dirty="0" err="1">
                          <a:solidFill>
                            <a:schemeClr val="tx1"/>
                          </a:solidFill>
                          <a:effectLst/>
                          <a:latin typeface="Arial"/>
                        </a:rPr>
                        <a:t>dev</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11-Jan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PM Contracts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r h="222191">
                <a:tc>
                  <a:txBody>
                    <a:bodyPr/>
                    <a:lstStyle/>
                    <a:p>
                      <a:pPr algn="ctr" fontAlgn="ctr"/>
                      <a:r>
                        <a:rPr lang="en-US" sz="700" b="0" i="0" u="none" strike="noStrike" dirty="0" smtClean="0">
                          <a:solidFill>
                            <a:schemeClr val="tx1"/>
                          </a:solidFill>
                          <a:effectLst/>
                          <a:latin typeface="Calibri"/>
                        </a:rPr>
                        <a:t>Integrate into or develop processes to ensure consistency over time</a:t>
                      </a:r>
                      <a:endParaRPr lang="en-US" sz="700" b="0" i="0" u="none" strike="noStrike" dirty="0">
                        <a:solidFill>
                          <a:schemeClr val="tx1"/>
                        </a:solidFill>
                        <a:effectLst/>
                        <a:latin typeface="Calibri"/>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dirty="0">
                          <a:solidFill>
                            <a:schemeClr val="tx1"/>
                          </a:solidFill>
                          <a:effectLst/>
                          <a:latin typeface="Calibri"/>
                        </a:rPr>
                        <a:t>Develop work sizing guidelines for development and test planning</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ctr"/>
                      <a:r>
                        <a:rPr lang="en-US" sz="700" b="0" i="0" u="none" strike="noStrike">
                          <a:solidFill>
                            <a:schemeClr val="tx1"/>
                          </a:solidFill>
                          <a:effectLst/>
                          <a:latin typeface="Calibri"/>
                        </a:rPr>
                        <a:t>H</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a:solidFill>
                            <a:schemeClr val="tx1"/>
                          </a:solidFill>
                          <a:effectLst/>
                          <a:latin typeface="Arial"/>
                        </a:rPr>
                        <a:t>Not Started</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EIRAC</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smtClean="0">
                          <a:solidFill>
                            <a:schemeClr val="tx1"/>
                          </a:solidFill>
                          <a:effectLst/>
                          <a:latin typeface="Arial"/>
                        </a:rPr>
                        <a:t>EIR </a:t>
                      </a:r>
                      <a:r>
                        <a:rPr lang="en-US" sz="700" b="0" i="0" u="none" strike="noStrike" dirty="0" err="1">
                          <a:solidFill>
                            <a:schemeClr val="tx1"/>
                          </a:solidFill>
                          <a:effectLst/>
                          <a:latin typeface="Arial"/>
                        </a:rPr>
                        <a:t>dev</a:t>
                      </a:r>
                      <a:endParaRPr lang="en-US" sz="700" b="0" i="0" u="none" strike="noStrike" dirty="0">
                        <a:solidFill>
                          <a:schemeClr val="tx1"/>
                        </a:solidFill>
                        <a:effectLst/>
                        <a:latin typeface="Arial"/>
                      </a:endParaRP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a:solidFill>
                            <a:schemeClr val="tx1"/>
                          </a:solidFill>
                          <a:effectLst/>
                          <a:latin typeface="Calibri"/>
                        </a:rPr>
                        <a:t>10-Oct</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a:solidFill>
                            <a:schemeClr val="tx1"/>
                          </a:solidFill>
                          <a:effectLst/>
                          <a:latin typeface="Calibri"/>
                        </a:rPr>
                        <a:t>11-Jan</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Calibri"/>
                        </a:rPr>
                        <a:t> </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ctr"/>
                      <a:r>
                        <a:rPr lang="en-US" sz="700" b="0" i="0" u="none" strike="noStrike" dirty="0">
                          <a:solidFill>
                            <a:schemeClr val="tx1"/>
                          </a:solidFill>
                          <a:effectLst/>
                          <a:latin typeface="Arial"/>
                        </a:rPr>
                        <a:t>PM Contracts</a:t>
                      </a:r>
                    </a:p>
                  </a:txBody>
                  <a:tcPr marL="6457" marR="6457" marT="64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83630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172200" y="6467971"/>
            <a:ext cx="2895600" cy="365125"/>
          </a:xfrm>
        </p:spPr>
        <p:txBody>
          <a:bodyPr/>
          <a:lstStyle/>
          <a:p>
            <a:pPr algn="r"/>
            <a:fld id="{F17F8950-3217-4FD8-88C2-7DEA50260A5F}" type="slidenum">
              <a:rPr lang="en-US" b="1" smtClean="0">
                <a:solidFill>
                  <a:schemeClr val="tx1"/>
                </a:solidFill>
              </a:rPr>
              <a:pPr algn="r"/>
              <a:t>42</a:t>
            </a:fld>
            <a:endParaRPr lang="en-US" b="1" dirty="0">
              <a:solidFill>
                <a:schemeClr val="tx1"/>
              </a:solidFill>
            </a:endParaRPr>
          </a:p>
        </p:txBody>
      </p:sp>
      <p:sp>
        <p:nvSpPr>
          <p:cNvPr id="7" name="Rectangle 6"/>
          <p:cNvSpPr/>
          <p:nvPr/>
        </p:nvSpPr>
        <p:spPr bwMode="auto">
          <a:xfrm>
            <a:off x="4724400" y="424705"/>
            <a:ext cx="1129930" cy="829433"/>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050" dirty="0" smtClean="0">
                <a:solidFill>
                  <a:schemeClr val="bg1"/>
                </a:solidFill>
                <a:latin typeface="Arial" panose="020B0604020202020204" pitchFamily="34" charset="0"/>
                <a:cs typeface="Arial" panose="020B0604020202020204" pitchFamily="34" charset="0"/>
              </a:rPr>
              <a:t>Develop strategy and implementation plans </a:t>
            </a:r>
            <a:endParaRPr lang="en-US" sz="1050" dirty="0">
              <a:solidFill>
                <a:schemeClr val="bg1"/>
              </a:solidFill>
              <a:latin typeface="Arial" panose="020B0604020202020204" pitchFamily="34" charset="0"/>
              <a:cs typeface="Arial" panose="020B0604020202020204" pitchFamily="34" charset="0"/>
            </a:endParaRPr>
          </a:p>
        </p:txBody>
      </p:sp>
      <p:sp>
        <p:nvSpPr>
          <p:cNvPr id="89090" name="Rectangle 2"/>
          <p:cNvSpPr>
            <a:spLocks noGrp="1" noChangeArrowheads="1"/>
          </p:cNvSpPr>
          <p:nvPr>
            <p:ph type="title"/>
          </p:nvPr>
        </p:nvSpPr>
        <p:spPr>
          <a:xfrm>
            <a:off x="228009" y="670709"/>
            <a:ext cx="8686800" cy="457200"/>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Develop a Strategy</a:t>
            </a:r>
          </a:p>
        </p:txBody>
      </p:sp>
      <p:sp>
        <p:nvSpPr>
          <p:cNvPr id="89091" name="Rectangle 3"/>
          <p:cNvSpPr>
            <a:spLocks noGrp="1" noChangeArrowheads="1"/>
          </p:cNvSpPr>
          <p:nvPr>
            <p:ph idx="1"/>
          </p:nvPr>
        </p:nvSpPr>
        <p:spPr>
          <a:xfrm>
            <a:off x="304800" y="1699760"/>
            <a:ext cx="8409432" cy="4853440"/>
          </a:xfrm>
        </p:spPr>
        <p:txBody>
          <a:bodyPr/>
          <a:lstStyle/>
          <a:p>
            <a:pPr marL="0" indent="0">
              <a:buNone/>
            </a:pPr>
            <a:r>
              <a:rPr lang="en-US" sz="2200" b="1" dirty="0" smtClean="0">
                <a:latin typeface="NeutrafaceSlabText-Light"/>
              </a:rPr>
              <a:t>Key elements of an organization’s IT accessibility strategy</a:t>
            </a:r>
            <a:endParaRPr lang="en-US" sz="2200" b="1" dirty="0">
              <a:latin typeface="NeutrafaceSlabText-Light"/>
            </a:endParaRPr>
          </a:p>
          <a:p>
            <a:r>
              <a:rPr lang="en-US" sz="2000" dirty="0" smtClean="0">
                <a:latin typeface="NeutrafaceSlabText-Light"/>
              </a:rPr>
              <a:t>Rationale and goals of the program</a:t>
            </a:r>
            <a:endParaRPr lang="en-US" sz="2000" dirty="0">
              <a:latin typeface="NeutrafaceSlabText-Light"/>
            </a:endParaRPr>
          </a:p>
          <a:p>
            <a:r>
              <a:rPr lang="en-US" sz="2000" dirty="0" smtClean="0">
                <a:latin typeface="NeutrafaceSlabText-Light"/>
              </a:rPr>
              <a:t>Linkage </a:t>
            </a:r>
            <a:r>
              <a:rPr lang="en-US" sz="2000" dirty="0">
                <a:latin typeface="NeutrafaceSlabText-Light"/>
              </a:rPr>
              <a:t>to the organization’s </a:t>
            </a:r>
            <a:r>
              <a:rPr lang="en-US" sz="2000" dirty="0" smtClean="0">
                <a:latin typeface="NeutrafaceSlabText-Light"/>
              </a:rPr>
              <a:t>IT </a:t>
            </a:r>
            <a:r>
              <a:rPr lang="en-US" sz="2000" dirty="0">
                <a:latin typeface="NeutrafaceSlabText-Light"/>
              </a:rPr>
              <a:t>accessibility </a:t>
            </a:r>
            <a:r>
              <a:rPr lang="en-US" sz="2000" dirty="0" smtClean="0">
                <a:latin typeface="NeutrafaceSlabText-Light"/>
              </a:rPr>
              <a:t>policy, relevant </a:t>
            </a:r>
            <a:r>
              <a:rPr lang="en-US" sz="2000" dirty="0">
                <a:latin typeface="NeutrafaceSlabText-Light"/>
              </a:rPr>
              <a:t>standards, regulations</a:t>
            </a:r>
            <a:r>
              <a:rPr lang="en-US" sz="2000" dirty="0" smtClean="0">
                <a:latin typeface="NeutrafaceSlabText-Light"/>
              </a:rPr>
              <a:t>, etc. </a:t>
            </a:r>
          </a:p>
          <a:p>
            <a:r>
              <a:rPr lang="en-US" sz="2000" dirty="0" smtClean="0">
                <a:latin typeface="NeutrafaceSlabText-Light"/>
              </a:rPr>
              <a:t>Definitions of high-level organizational and governance models</a:t>
            </a:r>
          </a:p>
          <a:p>
            <a:r>
              <a:rPr lang="en-US" sz="2000" dirty="0" smtClean="0">
                <a:latin typeface="NeutrafaceSlabText-Light"/>
              </a:rPr>
              <a:t>Funding, budget, and other financial considerations</a:t>
            </a:r>
          </a:p>
          <a:p>
            <a:r>
              <a:rPr lang="en-US" sz="2000" dirty="0" smtClean="0">
                <a:latin typeface="NeutrafaceSlabText-Light"/>
              </a:rPr>
              <a:t>A strategic framework for developing operational work plans</a:t>
            </a:r>
            <a:endParaRPr lang="en-US" sz="2000" dirty="0" smtClean="0"/>
          </a:p>
          <a:p>
            <a:r>
              <a:rPr lang="en-US" sz="2000" dirty="0" smtClean="0">
                <a:latin typeface="NeutrafaceSlabText-Light"/>
              </a:rPr>
              <a:t>Assumptions, dependencies, and risks</a:t>
            </a:r>
            <a:endParaRPr lang="en-US" sz="2000" dirty="0">
              <a:latin typeface="NeutrafaceSlabText-Light"/>
            </a:endParaRPr>
          </a:p>
          <a:p>
            <a:pPr>
              <a:spcBef>
                <a:spcPts val="600"/>
              </a:spcBef>
            </a:pPr>
            <a:endParaRPr lang="en-US" sz="2000" dirty="0" smtClean="0"/>
          </a:p>
        </p:txBody>
      </p:sp>
      <p:pic>
        <p:nvPicPr>
          <p:cNvPr id="6" name="Picture 2" descr="person moving a piece on a chess board"/>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270202" y="4495801"/>
            <a:ext cx="3153332" cy="20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2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02083" y="6534318"/>
            <a:ext cx="384372" cy="323682"/>
          </a:xfrm>
        </p:spPr>
        <p:txBody>
          <a:bodyPr/>
          <a:lstStyle/>
          <a:p>
            <a:fld id="{92AD1A3A-000C-4AB6-85B3-AD81939BDAFC}" type="slidenum">
              <a:rPr lang="en-US" b="1" smtClean="0">
                <a:solidFill>
                  <a:schemeClr val="tx1"/>
                </a:solidFill>
                <a:latin typeface="Arial" panose="020B0604020202020204" pitchFamily="34" charset="0"/>
                <a:cs typeface="Arial" panose="020B0604020202020204" pitchFamily="34" charset="0"/>
              </a:rPr>
              <a:pPr/>
              <a:t>43</a:t>
            </a:fld>
            <a:endParaRPr lang="en-US"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auto">
          <a:xfrm>
            <a:off x="3810000" y="292011"/>
            <a:ext cx="1105231" cy="904464"/>
          </a:xfrm>
          <a:prstGeom prst="rect">
            <a:avLst/>
          </a:prstGeom>
          <a:solidFill>
            <a:srgbClr val="1E5C28"/>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050" dirty="0" smtClean="0">
                <a:solidFill>
                  <a:schemeClr val="bg1"/>
                </a:solidFill>
                <a:latin typeface="Arial" panose="020B0604020202020204" pitchFamily="34" charset="0"/>
                <a:cs typeface="Arial" panose="020B0604020202020204" pitchFamily="34" charset="0"/>
              </a:rPr>
              <a:t>Develop strategy and implementation plans </a:t>
            </a:r>
            <a:endParaRPr lang="en-US" sz="1050" dirty="0">
              <a:solidFill>
                <a:schemeClr val="bg1"/>
              </a:solidFill>
              <a:latin typeface="Arial" panose="020B0604020202020204" pitchFamily="34" charset="0"/>
              <a:cs typeface="Arial" panose="020B0604020202020204" pitchFamily="34" charset="0"/>
            </a:endParaRPr>
          </a:p>
        </p:txBody>
      </p:sp>
      <p:sp>
        <p:nvSpPr>
          <p:cNvPr id="111618" name="Rectangle 2"/>
          <p:cNvSpPr>
            <a:spLocks noGrp="1" noChangeArrowheads="1"/>
          </p:cNvSpPr>
          <p:nvPr>
            <p:ph type="title"/>
          </p:nvPr>
        </p:nvSpPr>
        <p:spPr>
          <a:xfrm>
            <a:off x="471354" y="500728"/>
            <a:ext cx="8450262" cy="474663"/>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Prioritize the Work Effort</a:t>
            </a:r>
          </a:p>
        </p:txBody>
      </p:sp>
      <p:sp>
        <p:nvSpPr>
          <p:cNvPr id="111619" name="Rectangle 3"/>
          <p:cNvSpPr>
            <a:spLocks noGrp="1" noChangeArrowheads="1"/>
          </p:cNvSpPr>
          <p:nvPr>
            <p:ph type="body" sz="half" idx="1"/>
          </p:nvPr>
        </p:nvSpPr>
        <p:spPr>
          <a:xfrm>
            <a:off x="472154" y="1495661"/>
            <a:ext cx="5229381" cy="866539"/>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Priority </a:t>
            </a:r>
            <a:r>
              <a:rPr lang="en-US" sz="1800" dirty="0">
                <a:latin typeface="Arial" panose="020B0604020202020204" pitchFamily="34" charset="0"/>
                <a:cs typeface="Arial" panose="020B0604020202020204" pitchFamily="34" charset="0"/>
              </a:rPr>
              <a:t>classification </a:t>
            </a:r>
            <a:r>
              <a:rPr lang="en-US" sz="1800" dirty="0" smtClean="0">
                <a:latin typeface="Arial" panose="020B0604020202020204" pitchFamily="34" charset="0"/>
                <a:cs typeface="Arial" panose="020B0604020202020204" pitchFamily="34" charset="0"/>
              </a:rPr>
              <a:t>hierarchy example</a:t>
            </a:r>
          </a:p>
          <a:p>
            <a:pPr marL="0" indent="0">
              <a:buNone/>
            </a:pPr>
            <a:endParaRPr lang="en-US" sz="1800" dirty="0">
              <a:latin typeface="Arial" panose="020B0604020202020204" pitchFamily="34" charset="0"/>
              <a:cs typeface="Arial" panose="020B0604020202020204" pitchFamily="34" charset="0"/>
            </a:endParaRPr>
          </a:p>
        </p:txBody>
      </p:sp>
      <p:graphicFrame>
        <p:nvGraphicFramePr>
          <p:cNvPr id="2" name="Diagram 1" descr="Upside dowm triamgle showing highest to lowest priority example"/>
          <p:cNvGraphicFramePr/>
          <p:nvPr>
            <p:extLst>
              <p:ext uri="{D42A27DB-BD31-4B8C-83A1-F6EECF244321}">
                <p14:modId xmlns:p14="http://schemas.microsoft.com/office/powerpoint/2010/main" val="1122833472"/>
              </p:ext>
            </p:extLst>
          </p:nvPr>
        </p:nvGraphicFramePr>
        <p:xfrm>
          <a:off x="1221894" y="2086172"/>
          <a:ext cx="7134478" cy="41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descr="2 headed arrow showing the range of the pyramid for externally facing EIR"/>
          <p:cNvCxnSpPr/>
          <p:nvPr/>
        </p:nvCxnSpPr>
        <p:spPr bwMode="auto">
          <a:xfrm>
            <a:off x="857754" y="2137649"/>
            <a:ext cx="0" cy="1981198"/>
          </a:xfrm>
          <a:prstGeom prst="straightConnector1">
            <a:avLst/>
          </a:prstGeom>
          <a:solidFill>
            <a:schemeClr val="accent1"/>
          </a:solidFill>
          <a:ln w="57150" cap="flat" cmpd="sng" algn="ctr">
            <a:solidFill>
              <a:srgbClr val="5E3FD1"/>
            </a:solidFill>
            <a:prstDash val="solid"/>
            <a:round/>
            <a:headEnd type="arrow"/>
            <a:tailEnd type="arrow"/>
          </a:ln>
          <a:effectLst/>
        </p:spPr>
      </p:cxnSp>
      <p:sp>
        <p:nvSpPr>
          <p:cNvPr id="25" name="Rectangle 3"/>
          <p:cNvSpPr txBox="1">
            <a:spLocks noChangeArrowheads="1"/>
          </p:cNvSpPr>
          <p:nvPr/>
        </p:nvSpPr>
        <p:spPr bwMode="auto">
          <a:xfrm>
            <a:off x="896866" y="3005980"/>
            <a:ext cx="1296074"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smtClean="0">
                <a:solidFill>
                  <a:schemeClr val="tx2"/>
                </a:solidFill>
                <a:latin typeface="Arial" panose="020B0604020202020204" pitchFamily="34" charset="0"/>
                <a:cs typeface="Arial" panose="020B0604020202020204" pitchFamily="34" charset="0"/>
              </a:rPr>
              <a:t>External products,  Internet and internet applications, etc</a:t>
            </a:r>
            <a:r>
              <a:rPr lang="en-US" sz="1400" b="1" dirty="0">
                <a:solidFill>
                  <a:schemeClr val="tx2"/>
                </a:solidFill>
                <a:latin typeface="Arial" panose="020B0604020202020204" pitchFamily="34" charset="0"/>
                <a:cs typeface="Arial" panose="020B0604020202020204" pitchFamily="34" charset="0"/>
              </a:rPr>
              <a:t>.</a:t>
            </a:r>
          </a:p>
        </p:txBody>
      </p:sp>
      <p:cxnSp>
        <p:nvCxnSpPr>
          <p:cNvPr id="13" name="Straight Arrow Connector 12" descr="2 headed arrow showing the range of the pyramid for internal EIR"/>
          <p:cNvCxnSpPr/>
          <p:nvPr/>
        </p:nvCxnSpPr>
        <p:spPr bwMode="auto">
          <a:xfrm>
            <a:off x="848313" y="4136382"/>
            <a:ext cx="0" cy="2101231"/>
          </a:xfrm>
          <a:prstGeom prst="straightConnector1">
            <a:avLst/>
          </a:prstGeom>
          <a:solidFill>
            <a:schemeClr val="accent1"/>
          </a:solidFill>
          <a:ln w="57150" cap="flat" cmpd="sng" algn="ctr">
            <a:solidFill>
              <a:srgbClr val="2A3270"/>
            </a:solidFill>
            <a:prstDash val="solid"/>
            <a:round/>
            <a:headEnd type="arrow"/>
            <a:tailEnd type="arrow"/>
          </a:ln>
          <a:effectLst/>
        </p:spPr>
      </p:cxnSp>
      <p:sp>
        <p:nvSpPr>
          <p:cNvPr id="26" name="Rectangle 3"/>
          <p:cNvSpPr txBox="1">
            <a:spLocks noChangeArrowheads="1"/>
          </p:cNvSpPr>
          <p:nvPr/>
        </p:nvSpPr>
        <p:spPr bwMode="auto">
          <a:xfrm>
            <a:off x="898130" y="4968128"/>
            <a:ext cx="2283219"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smtClean="0">
                <a:solidFill>
                  <a:schemeClr val="accent1">
                    <a:lumMod val="50000"/>
                  </a:schemeClr>
                </a:solidFill>
                <a:latin typeface="Arial" panose="020B0604020202020204" pitchFamily="34" charset="0"/>
                <a:cs typeface="Arial" panose="020B0604020202020204" pitchFamily="34" charset="0"/>
              </a:rPr>
              <a:t>Internal use: Intranet and intranet applications, desktop apps, copy machines, telecommunications, etc.</a:t>
            </a:r>
            <a:endParaRPr lang="en-US" sz="1400" b="1" dirty="0">
              <a:solidFill>
                <a:schemeClr val="accent1">
                  <a:lumMod val="50000"/>
                </a:schemeClr>
              </a:solidFill>
              <a:latin typeface="Arial" panose="020B0604020202020204" pitchFamily="34" charset="0"/>
              <a:cs typeface="Arial" panose="020B0604020202020204" pitchFamily="34" charset="0"/>
            </a:endParaRPr>
          </a:p>
        </p:txBody>
      </p:sp>
      <p:cxnSp>
        <p:nvCxnSpPr>
          <p:cNvPr id="9" name="Straight Connector 8" descr="upper limit of externally facing parts of the pyramid"/>
          <p:cNvCxnSpPr/>
          <p:nvPr/>
        </p:nvCxnSpPr>
        <p:spPr bwMode="auto">
          <a:xfrm flipH="1">
            <a:off x="420785" y="2110114"/>
            <a:ext cx="793019"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6" name="Straight Connector 15" descr="seperator bwtween externally facing and intrnal parts of the pyramid"/>
          <p:cNvCxnSpPr/>
          <p:nvPr/>
        </p:nvCxnSpPr>
        <p:spPr bwMode="auto">
          <a:xfrm flipH="1" flipV="1">
            <a:off x="485522" y="4118847"/>
            <a:ext cx="2427610"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descr="bottom of the  pyramid"/>
          <p:cNvCxnSpPr/>
          <p:nvPr/>
        </p:nvCxnSpPr>
        <p:spPr bwMode="auto">
          <a:xfrm flipH="1">
            <a:off x="420785" y="6237613"/>
            <a:ext cx="431845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61441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7042" y="6552183"/>
            <a:ext cx="457200" cy="365125"/>
          </a:xfrm>
          <a:prstGeom prst="rect">
            <a:avLst/>
          </a:prstGeom>
        </p:spPr>
        <p:txBody>
          <a:bodyPr/>
          <a:lstStyle/>
          <a:p>
            <a:fld id="{F17F8950-3217-4FD8-88C2-7DEA50260A5F}" type="slidenum">
              <a:rPr lang="en-US" sz="1400" smtClean="0">
                <a:solidFill>
                  <a:schemeClr val="tx1"/>
                </a:solidFill>
                <a:latin typeface="Arial" panose="020B0604020202020204" pitchFamily="34" charset="0"/>
                <a:cs typeface="Arial" panose="020B0604020202020204" pitchFamily="34" charset="0"/>
              </a:rPr>
              <a:pPr/>
              <a:t>44</a:t>
            </a:fld>
            <a:endParaRPr lang="en-US" sz="1400" dirty="0">
              <a:solidFill>
                <a:schemeClr val="tx1"/>
              </a:solidFill>
              <a:latin typeface="Arial" panose="020B0604020202020204" pitchFamily="34" charset="0"/>
              <a:cs typeface="Arial" panose="020B0604020202020204" pitchFamily="34" charset="0"/>
            </a:endParaRPr>
          </a:p>
        </p:txBody>
      </p:sp>
      <p:sp>
        <p:nvSpPr>
          <p:cNvPr id="10" name="Rectangle 9"/>
          <p:cNvSpPr>
            <a:spLocks noChangeAspect="1"/>
          </p:cNvSpPr>
          <p:nvPr/>
        </p:nvSpPr>
        <p:spPr bwMode="auto">
          <a:xfrm>
            <a:off x="3124200" y="366782"/>
            <a:ext cx="1035864" cy="785255"/>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900" b="0"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80000"/>
              </a:lnSpc>
              <a:spcBef>
                <a:spcPct val="0"/>
              </a:spcBef>
              <a:spcAft>
                <a:spcPct val="0"/>
              </a:spcAft>
              <a:buClr>
                <a:schemeClr val="bg1"/>
              </a:buClr>
              <a:buSzTx/>
              <a:buFontTx/>
              <a:buNone/>
              <a:tabLst/>
            </a:pPr>
            <a:r>
              <a:rPr kumimoji="0" lang="en-US" sz="1200" b="0" u="none" strike="noStrike" cap="none" normalizeH="0" baseline="0" dirty="0" smtClean="0">
                <a:ln>
                  <a:noFill/>
                </a:ln>
                <a:solidFill>
                  <a:schemeClr val="bg1"/>
                </a:solidFill>
                <a:effectLst/>
                <a:latin typeface="Arial" charset="0"/>
              </a:rPr>
              <a:t>Plan Strategically</a:t>
            </a:r>
          </a:p>
        </p:txBody>
      </p:sp>
      <p:sp>
        <p:nvSpPr>
          <p:cNvPr id="11" name="Rectangle 190"/>
          <p:cNvSpPr>
            <a:spLocks noGrp="1" noChangeArrowheads="1"/>
          </p:cNvSpPr>
          <p:nvPr>
            <p:ph type="title"/>
          </p:nvPr>
        </p:nvSpPr>
        <p:spPr>
          <a:xfrm>
            <a:off x="3747354" y="583433"/>
            <a:ext cx="5147885" cy="474663"/>
          </a:xfrm>
        </p:spPr>
        <p:txBody>
          <a:bodyPr vert="horz" lIns="91440" tIns="45720" rIns="91440" bIns="45720" rtlCol="0" anchor="ctr">
            <a:normAutofit fontScale="90000"/>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 Form an Organizational Accessibility Workgroup</a:t>
            </a:r>
          </a:p>
        </p:txBody>
      </p:sp>
      <p:sp>
        <p:nvSpPr>
          <p:cNvPr id="3" name="Content Placeholder 2"/>
          <p:cNvSpPr>
            <a:spLocks noGrp="1"/>
          </p:cNvSpPr>
          <p:nvPr>
            <p:ph idx="1"/>
          </p:nvPr>
        </p:nvSpPr>
        <p:spPr>
          <a:xfrm>
            <a:off x="333796" y="1356360"/>
            <a:ext cx="8810204" cy="5120640"/>
          </a:xfrm>
        </p:spPr>
        <p:txBody>
          <a:bodyPr>
            <a:normAutofit/>
          </a:bodyPr>
          <a:lstStyle/>
          <a:p>
            <a:pPr marL="0" indent="0">
              <a:spcBef>
                <a:spcPts val="300"/>
              </a:spcBef>
              <a:buNone/>
            </a:pPr>
            <a:r>
              <a:rPr lang="en-US" sz="2000" b="1" dirty="0" smtClean="0">
                <a:latin typeface="Arial" panose="020B0604020202020204" pitchFamily="34" charset="0"/>
                <a:cs typeface="Arial" panose="020B0604020202020204" pitchFamily="34" charset="0"/>
              </a:rPr>
              <a:t>An interdepartmental team representing stakeholder areas of the organization that require or may be affected by IT accessibility </a:t>
            </a:r>
          </a:p>
          <a:p>
            <a:pPr>
              <a:spcBef>
                <a:spcPts val="300"/>
              </a:spcBef>
            </a:pPr>
            <a:r>
              <a:rPr lang="en-US" sz="2000" dirty="0">
                <a:latin typeface="Arial" panose="020B0604020202020204" pitchFamily="34" charset="0"/>
                <a:cs typeface="Arial" panose="020B0604020202020204" pitchFamily="34" charset="0"/>
              </a:rPr>
              <a:t>Facilitates progress in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accessibility across the </a:t>
            </a:r>
            <a:r>
              <a:rPr lang="en-US" sz="2000" dirty="0" smtClean="0">
                <a:latin typeface="Arial" panose="020B0604020202020204" pitchFamily="34" charset="0"/>
                <a:cs typeface="Arial" panose="020B0604020202020204" pitchFamily="34" charset="0"/>
              </a:rPr>
              <a:t>organization  </a:t>
            </a:r>
            <a:endParaRPr lang="en-US" sz="2000" dirty="0">
              <a:latin typeface="Arial" panose="020B0604020202020204" pitchFamily="34" charset="0"/>
              <a:cs typeface="Arial" panose="020B0604020202020204" pitchFamily="34" charset="0"/>
            </a:endParaRPr>
          </a:p>
          <a:p>
            <a:pPr>
              <a:spcBef>
                <a:spcPts val="300"/>
              </a:spcBef>
            </a:pPr>
            <a:r>
              <a:rPr lang="en-US" sz="2000" dirty="0" smtClean="0">
                <a:latin typeface="Arial" panose="020B0604020202020204" pitchFamily="34" charset="0"/>
                <a:cs typeface="Arial" panose="020B0604020202020204" pitchFamily="34" charset="0"/>
              </a:rPr>
              <a:t>Identifies </a:t>
            </a:r>
            <a:r>
              <a:rPr lang="en-US" sz="2000" dirty="0">
                <a:latin typeface="Arial" panose="020B0604020202020204" pitchFamily="34" charset="0"/>
                <a:cs typeface="Arial" panose="020B0604020202020204" pitchFamily="34" charset="0"/>
              </a:rPr>
              <a:t>inhibitors and works to resolve them as a team</a:t>
            </a:r>
          </a:p>
          <a:p>
            <a:pPr>
              <a:spcBef>
                <a:spcPts val="300"/>
              </a:spcBef>
            </a:pPr>
            <a:r>
              <a:rPr lang="en-US" sz="2000" dirty="0">
                <a:latin typeface="Arial" panose="020B0604020202020204" pitchFamily="34" charset="0"/>
                <a:cs typeface="Arial" panose="020B0604020202020204" pitchFamily="34" charset="0"/>
              </a:rPr>
              <a:t>Sponsors or leads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Accessibility workgroup and subgroup efforts</a:t>
            </a:r>
          </a:p>
          <a:p>
            <a:pPr>
              <a:spcBef>
                <a:spcPts val="300"/>
              </a:spcBef>
            </a:pPr>
            <a:r>
              <a:rPr lang="en-US" sz="2000" dirty="0" smtClean="0">
                <a:latin typeface="Arial" panose="020B0604020202020204" pitchFamily="34" charset="0"/>
                <a:cs typeface="Arial" panose="020B0604020202020204" pitchFamily="34" charset="0"/>
              </a:rPr>
              <a:t>Reports </a:t>
            </a:r>
            <a:r>
              <a:rPr lang="en-US" sz="2000" dirty="0">
                <a:latin typeface="Arial" panose="020B0604020202020204" pitchFamily="34" charset="0"/>
                <a:cs typeface="Arial" panose="020B0604020202020204" pitchFamily="34" charset="0"/>
              </a:rPr>
              <a:t>progress and issues to </a:t>
            </a:r>
            <a:r>
              <a:rPr lang="en-US" sz="2000" dirty="0" smtClean="0">
                <a:latin typeface="Arial" panose="020B0604020202020204" pitchFamily="34" charset="0"/>
                <a:cs typeface="Arial" panose="020B0604020202020204" pitchFamily="34" charset="0"/>
              </a:rPr>
              <a:t>senior </a:t>
            </a:r>
            <a:r>
              <a:rPr lang="en-US" sz="2000" dirty="0">
                <a:latin typeface="Arial" panose="020B0604020202020204" pitchFamily="34" charset="0"/>
                <a:cs typeface="Arial" panose="020B0604020202020204" pitchFamily="34" charset="0"/>
              </a:rPr>
              <a:t>leadership</a:t>
            </a:r>
          </a:p>
          <a:p>
            <a:pPr>
              <a:spcBef>
                <a:spcPts val="300"/>
              </a:spcBef>
            </a:pPr>
            <a:r>
              <a:rPr lang="en-US" sz="2000" dirty="0">
                <a:latin typeface="Arial" panose="020B0604020202020204" pitchFamily="34" charset="0"/>
                <a:cs typeface="Arial" panose="020B0604020202020204" pitchFamily="34" charset="0"/>
              </a:rPr>
              <a:t>Solicits support of management and others as needed</a:t>
            </a:r>
          </a:p>
          <a:p>
            <a:pPr marL="0" indent="0">
              <a:spcBef>
                <a:spcPts val="300"/>
              </a:spcBef>
              <a:buNone/>
            </a:pPr>
            <a:endParaRPr lang="en-US" sz="2000" dirty="0" smtClean="0">
              <a:latin typeface="Arial" panose="020B0604020202020204" pitchFamily="34" charset="0"/>
              <a:cs typeface="Arial" panose="020B0604020202020204" pitchFamily="34" charset="0"/>
            </a:endParaRPr>
          </a:p>
        </p:txBody>
      </p:sp>
      <p:grpSp>
        <p:nvGrpSpPr>
          <p:cNvPr id="6" name="Group 5" descr="group of department names witjhin an organization that might be considered candidate areas to belong to an IT acessibility organizational workgroup"/>
          <p:cNvGrpSpPr/>
          <p:nvPr/>
        </p:nvGrpSpPr>
        <p:grpSpPr>
          <a:xfrm>
            <a:off x="204559" y="3738055"/>
            <a:ext cx="8779053" cy="3331871"/>
            <a:chOff x="170777" y="3765653"/>
            <a:chExt cx="9086095" cy="3876089"/>
          </a:xfrm>
        </p:grpSpPr>
        <p:sp>
          <p:nvSpPr>
            <p:cNvPr id="8" name="Rectangle 3"/>
            <p:cNvSpPr txBox="1">
              <a:spLocks noChangeArrowheads="1"/>
            </p:cNvSpPr>
            <p:nvPr/>
          </p:nvSpPr>
          <p:spPr>
            <a:xfrm rot="1583741">
              <a:off x="6947582" y="3765653"/>
              <a:ext cx="2309290" cy="518363"/>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fontAlgn="auto">
                <a:lnSpc>
                  <a:spcPct val="100000"/>
                </a:lnSpc>
                <a:spcBef>
                  <a:spcPts val="600"/>
                </a:spcBef>
                <a:spcAft>
                  <a:spcPts val="0"/>
                </a:spcAft>
                <a:buNone/>
              </a:pPr>
              <a:r>
                <a:rPr lang="en-US" sz="2400" dirty="0" smtClean="0">
                  <a:solidFill>
                    <a:srgbClr val="FFC000"/>
                  </a:solidFill>
                  <a:latin typeface="Arial" panose="020B0604020202020204" pitchFamily="34" charset="0"/>
                  <a:cs typeface="Arial" panose="020B0604020202020204" pitchFamily="34" charset="0"/>
                </a:rPr>
                <a:t>Application / web development </a:t>
              </a:r>
            </a:p>
            <a:p>
              <a:pPr marL="768096" lvl="2" indent="0" algn="ctr" fontAlgn="auto">
                <a:lnSpc>
                  <a:spcPct val="100000"/>
                </a:lnSpc>
                <a:spcBef>
                  <a:spcPts val="600"/>
                </a:spcBef>
                <a:spcAft>
                  <a:spcPts val="0"/>
                </a:spcAft>
                <a:buNone/>
              </a:pPr>
              <a:endParaRPr lang="en-US" sz="2000" dirty="0" smtClean="0">
                <a:solidFill>
                  <a:srgbClr val="FFC000"/>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rot="20491844">
              <a:off x="1355157" y="5101205"/>
              <a:ext cx="1464322" cy="388698"/>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fontAlgn="auto">
                <a:lnSpc>
                  <a:spcPct val="100000"/>
                </a:lnSpc>
                <a:spcBef>
                  <a:spcPts val="600"/>
                </a:spcBef>
                <a:spcAft>
                  <a:spcPts val="0"/>
                </a:spcAft>
                <a:buNone/>
              </a:pPr>
              <a:r>
                <a:rPr lang="en-US" sz="2400" dirty="0" smtClean="0">
                  <a:solidFill>
                    <a:schemeClr val="accent6">
                      <a:lumMod val="60000"/>
                      <a:lumOff val="40000"/>
                    </a:schemeClr>
                  </a:solidFill>
                  <a:latin typeface="Arial" panose="020B0604020202020204" pitchFamily="34" charset="0"/>
                  <a:cs typeface="Arial" panose="020B0604020202020204" pitchFamily="34" charset="0"/>
                </a:rPr>
                <a:t>Internal EIR </a:t>
              </a:r>
            </a:p>
            <a:p>
              <a:pPr marL="768096" lvl="2" indent="0" fontAlgn="auto">
                <a:lnSpc>
                  <a:spcPct val="100000"/>
                </a:lnSpc>
                <a:spcBef>
                  <a:spcPts val="600"/>
                </a:spcBef>
                <a:spcAft>
                  <a:spcPts val="0"/>
                </a:spcAft>
                <a:buNone/>
              </a:pPr>
              <a:endParaRPr lang="en-US" sz="2000" dirty="0" smtClean="0">
                <a:solidFill>
                  <a:schemeClr val="accent6">
                    <a:lumMod val="60000"/>
                    <a:lumOff val="40000"/>
                  </a:schemeClr>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rot="1378090">
              <a:off x="6012839" y="5442270"/>
              <a:ext cx="2185850" cy="390658"/>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fontAlgn="auto">
                <a:lnSpc>
                  <a:spcPct val="100000"/>
                </a:lnSpc>
                <a:spcBef>
                  <a:spcPts val="600"/>
                </a:spcBef>
                <a:spcAft>
                  <a:spcPts val="0"/>
                </a:spcAft>
                <a:buNone/>
              </a:pPr>
              <a:r>
                <a:rPr lang="en-US" sz="2400" dirty="0" smtClean="0">
                  <a:solidFill>
                    <a:schemeClr val="bg2">
                      <a:lumMod val="50000"/>
                    </a:schemeClr>
                  </a:solidFill>
                  <a:latin typeface="Arial" panose="020B0604020202020204" pitchFamily="34" charset="0"/>
                  <a:cs typeface="Arial" panose="020B0604020202020204" pitchFamily="34" charset="0"/>
                </a:rPr>
                <a:t>Internet site owners </a:t>
              </a:r>
            </a:p>
            <a:p>
              <a:pPr lvl="2" algn="ctr" fontAlgn="auto">
                <a:lnSpc>
                  <a:spcPct val="100000"/>
                </a:lnSpc>
                <a:spcBef>
                  <a:spcPts val="600"/>
                </a:spcBef>
                <a:spcAft>
                  <a:spcPts val="0"/>
                </a:spcAft>
                <a:buFont typeface="Arial" pitchFamily="34" charset="0"/>
                <a:buChar char="▪"/>
              </a:pPr>
              <a:endParaRPr lang="en-US" sz="2000" dirty="0" smtClean="0">
                <a:solidFill>
                  <a:schemeClr val="bg2">
                    <a:lumMod val="50000"/>
                  </a:schemeClr>
                </a:solidFill>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rot="18744588">
              <a:off x="7293066" y="5846224"/>
              <a:ext cx="2420044" cy="46944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lnSpc>
                  <a:spcPct val="100000"/>
                </a:lnSpc>
                <a:spcBef>
                  <a:spcPts val="600"/>
                </a:spcBef>
                <a:spcAft>
                  <a:spcPts val="0"/>
                </a:spcAft>
                <a:buNone/>
              </a:pPr>
              <a:r>
                <a:rPr lang="en-US" sz="2400" dirty="0" smtClean="0">
                  <a:solidFill>
                    <a:srgbClr val="7030A0"/>
                  </a:solidFill>
                  <a:latin typeface="Arial" panose="020B0604020202020204" pitchFamily="34" charset="0"/>
                  <a:cs typeface="Arial" panose="020B0604020202020204" pitchFamily="34" charset="0"/>
                </a:rPr>
                <a:t>Procurement </a:t>
              </a:r>
            </a:p>
            <a:p>
              <a:pPr marL="768096" lvl="2" indent="0" fontAlgn="auto">
                <a:lnSpc>
                  <a:spcPct val="100000"/>
                </a:lnSpc>
                <a:spcBef>
                  <a:spcPts val="600"/>
                </a:spcBef>
                <a:spcAft>
                  <a:spcPts val="0"/>
                </a:spcAft>
                <a:buNone/>
              </a:pPr>
              <a:endParaRPr lang="en-US" sz="2000" dirty="0" smtClean="0">
                <a:solidFill>
                  <a:srgbClr val="7030A0"/>
                </a:solidFill>
                <a:latin typeface="Arial" panose="020B0604020202020204" pitchFamily="34" charset="0"/>
                <a:cs typeface="Arial" panose="020B0604020202020204" pitchFamily="34" charset="0"/>
              </a:endParaRPr>
            </a:p>
          </p:txBody>
        </p:sp>
        <p:sp>
          <p:nvSpPr>
            <p:cNvPr id="13" name="Rectangle 3"/>
            <p:cNvSpPr txBox="1">
              <a:spLocks noChangeArrowheads="1"/>
            </p:cNvSpPr>
            <p:nvPr/>
          </p:nvSpPr>
          <p:spPr>
            <a:xfrm rot="20210333">
              <a:off x="5093692" y="4217651"/>
              <a:ext cx="2588809" cy="34807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lnSpc>
                  <a:spcPct val="100000"/>
                </a:lnSpc>
                <a:spcBef>
                  <a:spcPts val="600"/>
                </a:spcBef>
                <a:spcAft>
                  <a:spcPts val="0"/>
                </a:spcAft>
                <a:buNone/>
              </a:pPr>
              <a:r>
                <a:rPr lang="en-US" sz="2400" dirty="0" smtClean="0">
                  <a:solidFill>
                    <a:schemeClr val="accent4"/>
                  </a:solidFill>
                  <a:latin typeface="Arial" panose="020B0604020202020204" pitchFamily="34" charset="0"/>
                  <a:cs typeface="Arial" panose="020B0604020202020204" pitchFamily="34" charset="0"/>
                </a:rPr>
                <a:t>Intranet site owners</a:t>
              </a:r>
            </a:p>
            <a:p>
              <a:pPr marL="768096" lvl="2" indent="0" fontAlgn="auto">
                <a:lnSpc>
                  <a:spcPct val="100000"/>
                </a:lnSpc>
                <a:spcBef>
                  <a:spcPts val="600"/>
                </a:spcBef>
                <a:spcAft>
                  <a:spcPts val="0"/>
                </a:spcAft>
                <a:buNone/>
              </a:pPr>
              <a:endParaRPr lang="en-US" sz="2000" dirty="0" smtClean="0">
                <a:solidFill>
                  <a:schemeClr val="accent4"/>
                </a:solidFill>
                <a:latin typeface="Arial" panose="020B0604020202020204" pitchFamily="34" charset="0"/>
                <a:cs typeface="Arial" panose="020B0604020202020204" pitchFamily="34" charset="0"/>
              </a:endParaRPr>
            </a:p>
          </p:txBody>
        </p:sp>
        <p:sp>
          <p:nvSpPr>
            <p:cNvPr id="14" name="Rectangle 3"/>
            <p:cNvSpPr txBox="1">
              <a:spLocks noChangeArrowheads="1"/>
            </p:cNvSpPr>
            <p:nvPr/>
          </p:nvSpPr>
          <p:spPr>
            <a:xfrm rot="18811624">
              <a:off x="2522907" y="5849514"/>
              <a:ext cx="3115014" cy="46944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lnSpc>
                  <a:spcPct val="100000"/>
                </a:lnSpc>
                <a:spcBef>
                  <a:spcPts val="600"/>
                </a:spcBef>
                <a:spcAft>
                  <a:spcPts val="0"/>
                </a:spcAft>
                <a:buNone/>
              </a:pPr>
              <a:r>
                <a:rPr lang="en-US" sz="2400" dirty="0" smtClean="0">
                  <a:solidFill>
                    <a:schemeClr val="accent1">
                      <a:lumMod val="50000"/>
                    </a:schemeClr>
                  </a:solidFill>
                  <a:latin typeface="Arial" panose="020B0604020202020204" pitchFamily="34" charset="0"/>
                  <a:cs typeface="Arial" panose="020B0604020202020204" pitchFamily="34" charset="0"/>
                </a:rPr>
                <a:t>Communications </a:t>
              </a:r>
            </a:p>
            <a:p>
              <a:pPr marL="768096" lvl="2" indent="0" fontAlgn="auto">
                <a:lnSpc>
                  <a:spcPct val="100000"/>
                </a:lnSpc>
                <a:spcBef>
                  <a:spcPts val="600"/>
                </a:spcBef>
                <a:spcAft>
                  <a:spcPts val="0"/>
                </a:spcAft>
                <a:buNone/>
              </a:pPr>
              <a:endParaRPr lang="en-US" sz="2000" dirty="0" smtClean="0">
                <a:solidFill>
                  <a:schemeClr val="accent1">
                    <a:lumMod val="50000"/>
                  </a:schemeClr>
                </a:solidFill>
                <a:latin typeface="Arial" panose="020B0604020202020204" pitchFamily="34" charset="0"/>
                <a:cs typeface="Arial" panose="020B0604020202020204" pitchFamily="34" charset="0"/>
              </a:endParaRPr>
            </a:p>
          </p:txBody>
        </p:sp>
        <p:sp>
          <p:nvSpPr>
            <p:cNvPr id="15" name="Rectangle 3"/>
            <p:cNvSpPr txBox="1">
              <a:spLocks noChangeArrowheads="1"/>
            </p:cNvSpPr>
            <p:nvPr/>
          </p:nvSpPr>
          <p:spPr bwMode="auto">
            <a:xfrm rot="20425600">
              <a:off x="3129371" y="3921876"/>
              <a:ext cx="2517494" cy="4242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chemeClr val="tx2">
                      <a:lumMod val="90000"/>
                    </a:schemeClr>
                  </a:solidFill>
                  <a:effectLst/>
                  <a:uLnTx/>
                  <a:uFillTx/>
                  <a:latin typeface="Arial" panose="020B0604020202020204" pitchFamily="34" charset="0"/>
                  <a:cs typeface="Arial" panose="020B0604020202020204" pitchFamily="34" charset="0"/>
                </a:rPr>
                <a:t>Medical / occupational health</a:t>
              </a:r>
            </a:p>
          </p:txBody>
        </p:sp>
        <p:sp>
          <p:nvSpPr>
            <p:cNvPr id="16" name="Rectangle 3"/>
            <p:cNvSpPr txBox="1">
              <a:spLocks noChangeArrowheads="1"/>
            </p:cNvSpPr>
            <p:nvPr/>
          </p:nvSpPr>
          <p:spPr bwMode="auto">
            <a:xfrm rot="2701949">
              <a:off x="1847276" y="4422332"/>
              <a:ext cx="1753892" cy="461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Learning</a:t>
              </a:r>
            </a:p>
          </p:txBody>
        </p:sp>
        <p:sp>
          <p:nvSpPr>
            <p:cNvPr id="17" name="Rectangle 3"/>
            <p:cNvSpPr txBox="1">
              <a:spLocks noChangeArrowheads="1"/>
            </p:cNvSpPr>
            <p:nvPr/>
          </p:nvSpPr>
          <p:spPr bwMode="auto">
            <a:xfrm rot="1289747">
              <a:off x="4754344" y="6154452"/>
              <a:ext cx="2935778" cy="5313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Business controls / compliance office</a:t>
              </a:r>
            </a:p>
          </p:txBody>
        </p:sp>
        <p:sp>
          <p:nvSpPr>
            <p:cNvPr id="18" name="Rectangle 3"/>
            <p:cNvSpPr txBox="1">
              <a:spLocks noChangeArrowheads="1"/>
            </p:cNvSpPr>
            <p:nvPr/>
          </p:nvSpPr>
          <p:spPr bwMode="auto">
            <a:xfrm rot="1846240">
              <a:off x="485773" y="5789313"/>
              <a:ext cx="2448121" cy="4206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chemeClr val="accent1">
                      <a:lumMod val="25000"/>
                    </a:schemeClr>
                  </a:solidFill>
                  <a:effectLst/>
                  <a:uLnTx/>
                  <a:uFillTx/>
                  <a:latin typeface="Arial" panose="020B0604020202020204" pitchFamily="34" charset="0"/>
                  <a:cs typeface="Arial" panose="020B0604020202020204" pitchFamily="34" charset="0"/>
                </a:rPr>
                <a:t>Legal / Civil Rights</a:t>
              </a:r>
            </a:p>
          </p:txBody>
        </p:sp>
        <p:sp>
          <p:nvSpPr>
            <p:cNvPr id="19" name="Rectangle 3"/>
            <p:cNvSpPr txBox="1">
              <a:spLocks noChangeArrowheads="1"/>
            </p:cNvSpPr>
            <p:nvPr/>
          </p:nvSpPr>
          <p:spPr bwMode="auto">
            <a:xfrm rot="18674869">
              <a:off x="2582742" y="5780401"/>
              <a:ext cx="810248" cy="524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HR</a:t>
              </a:r>
            </a:p>
          </p:txBody>
        </p:sp>
        <p:sp>
          <p:nvSpPr>
            <p:cNvPr id="20" name="Rectangle 3"/>
            <p:cNvSpPr txBox="1">
              <a:spLocks noChangeArrowheads="1"/>
            </p:cNvSpPr>
            <p:nvPr/>
          </p:nvSpPr>
          <p:spPr bwMode="auto">
            <a:xfrm rot="322217">
              <a:off x="5246018" y="3812651"/>
              <a:ext cx="1731471" cy="478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rPr>
                <a:t>Other??</a:t>
              </a:r>
              <a:endParaRPr kumimoji="0" lang="en-US" sz="1600" b="0" i="0" u="none" strike="noStrike" kern="0" cap="none" spc="0" normalizeH="0" baseline="0" noProof="0" dirty="0" smtClean="0">
                <a:ln>
                  <a:noFill/>
                </a:ln>
                <a:solidFill>
                  <a:srgbClr val="FFC000"/>
                </a:solidFill>
                <a:effectLst/>
                <a:uLnTx/>
                <a:uFillTx/>
                <a:latin typeface="Arial" panose="020B0604020202020204" pitchFamily="34" charset="0"/>
                <a:cs typeface="Arial" panose="020B0604020202020204" pitchFamily="34" charset="0"/>
              </a:endParaRPr>
            </a:p>
          </p:txBody>
        </p:sp>
        <p:sp>
          <p:nvSpPr>
            <p:cNvPr id="21" name="Rectangle 3"/>
            <p:cNvSpPr txBox="1">
              <a:spLocks noChangeArrowheads="1"/>
            </p:cNvSpPr>
            <p:nvPr/>
          </p:nvSpPr>
          <p:spPr bwMode="auto">
            <a:xfrm rot="926078">
              <a:off x="170777" y="4226728"/>
              <a:ext cx="2294780" cy="4947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ts val="600"/>
                </a:spcBef>
                <a:spcAft>
                  <a:spcPct val="0"/>
                </a:spcAft>
                <a:buClr>
                  <a:schemeClr val="tx1"/>
                </a:buClr>
                <a:buSzTx/>
                <a:tabLst/>
                <a:defRPr/>
              </a:pPr>
              <a:r>
                <a:rPr kumimoji="0" lang="en-US" sz="2400" b="0" i="0" u="none" strike="noStrike" kern="0" cap="none" spc="0" normalizeH="0" baseline="0" noProof="0" dirty="0" smtClean="0">
                  <a:ln>
                    <a:noFill/>
                  </a:ln>
                  <a:solidFill>
                    <a:schemeClr val="accent3">
                      <a:lumMod val="50000"/>
                    </a:schemeClr>
                  </a:solidFill>
                  <a:effectLst/>
                  <a:uLnTx/>
                  <a:uFillTx/>
                  <a:latin typeface="Arial" panose="020B0604020202020204" pitchFamily="34" charset="0"/>
                  <a:cs typeface="Arial" panose="020B0604020202020204" pitchFamily="34" charset="0"/>
                </a:rPr>
                <a:t>Project management</a:t>
              </a:r>
              <a:r>
                <a:rPr kumimoji="0" lang="en-US" sz="2400" b="0" i="0" u="none" strike="noStrike" kern="0" cap="none" spc="0" normalizeH="0" noProof="0" dirty="0" smtClean="0">
                  <a:ln>
                    <a:noFill/>
                  </a:ln>
                  <a:solidFill>
                    <a:schemeClr val="accent3">
                      <a:lumMod val="50000"/>
                    </a:schemeClr>
                  </a:solidFill>
                  <a:effectLst/>
                  <a:uLnTx/>
                  <a:uFillTx/>
                  <a:latin typeface="Arial" panose="020B0604020202020204" pitchFamily="34" charset="0"/>
                  <a:cs typeface="Arial" panose="020B0604020202020204" pitchFamily="34" charset="0"/>
                </a:rPr>
                <a:t> </a:t>
              </a:r>
              <a:endParaRPr kumimoji="0" lang="en-US" sz="2400" b="0" i="0" u="none" strike="noStrike" kern="0" cap="none" spc="0" normalizeH="0" baseline="0" noProof="0" dirty="0" smtClean="0">
                <a:ln>
                  <a:noFill/>
                </a:ln>
                <a:solidFill>
                  <a:schemeClr val="accent3">
                    <a:lumMod val="50000"/>
                  </a:schemeClr>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932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92551" y="6486945"/>
            <a:ext cx="451449" cy="476251"/>
          </a:xfrm>
        </p:spPr>
        <p:txBody>
          <a:bodyPr/>
          <a:lstStyle/>
          <a:p>
            <a:fld id="{A12EAC9C-9A33-4F5B-BE6E-092AAE232994}" type="slidenum">
              <a:rPr lang="en-US" b="1" smtClean="0">
                <a:solidFill>
                  <a:schemeClr val="tx1"/>
                </a:solidFill>
              </a:rPr>
              <a:pPr/>
              <a:t>45</a:t>
            </a:fld>
            <a:endParaRPr lang="en-US" b="1" dirty="0">
              <a:solidFill>
                <a:schemeClr val="tx1"/>
              </a:solidFill>
            </a:endParaRPr>
          </a:p>
        </p:txBody>
      </p:sp>
      <p:sp>
        <p:nvSpPr>
          <p:cNvPr id="6" name="Rectangle 5"/>
          <p:cNvSpPr>
            <a:spLocks noChangeAspect="1"/>
          </p:cNvSpPr>
          <p:nvPr/>
        </p:nvSpPr>
        <p:spPr bwMode="auto">
          <a:xfrm>
            <a:off x="1981200" y="433492"/>
            <a:ext cx="970009" cy="785708"/>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
                <a:schemeClr val="bg1"/>
              </a:buClr>
              <a:buSzTx/>
              <a:buFontTx/>
              <a:buNone/>
              <a:tabLst/>
            </a:pPr>
            <a:endParaRPr kumimoji="0" lang="en-US" sz="6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algn="ctr"/>
            <a:r>
              <a:rPr lang="en-US" sz="1200" dirty="0" smtClean="0">
                <a:solidFill>
                  <a:schemeClr val="bg1"/>
                </a:solidFill>
                <a:latin typeface="Arial" panose="020B0604020202020204" pitchFamily="34" charset="0"/>
                <a:cs typeface="Arial" panose="020B0604020202020204" pitchFamily="34" charset="0"/>
              </a:rPr>
              <a:t>Measure and Track </a:t>
            </a:r>
          </a:p>
          <a:p>
            <a:pPr algn="ctr"/>
            <a:r>
              <a:rPr lang="en-US" sz="1200" dirty="0" smtClean="0">
                <a:solidFill>
                  <a:schemeClr val="bg1"/>
                </a:solidFill>
                <a:latin typeface="Arial" panose="020B0604020202020204" pitchFamily="34" charset="0"/>
                <a:cs typeface="Arial" panose="020B0604020202020204" pitchFamily="34" charset="0"/>
              </a:rPr>
              <a:t>Progress </a:t>
            </a:r>
            <a:endParaRPr lang="en-US" sz="1200" dirty="0">
              <a:solidFill>
                <a:schemeClr val="bg1"/>
              </a:solidFill>
              <a:latin typeface="Arial" panose="020B0604020202020204" pitchFamily="34" charset="0"/>
              <a:cs typeface="Arial" panose="020B0604020202020204" pitchFamily="34" charset="0"/>
            </a:endParaRPr>
          </a:p>
        </p:txBody>
      </p:sp>
      <p:sp>
        <p:nvSpPr>
          <p:cNvPr id="121858" name="Rectangle 2"/>
          <p:cNvSpPr>
            <a:spLocks noGrp="1" noChangeArrowheads="1"/>
          </p:cNvSpPr>
          <p:nvPr>
            <p:ph type="title"/>
          </p:nvPr>
        </p:nvSpPr>
        <p:spPr>
          <a:xfrm>
            <a:off x="2286006" y="650381"/>
            <a:ext cx="6592031" cy="474663"/>
          </a:xfrm>
        </p:spPr>
        <p:txBody>
          <a:bodyPr vert="horz" lIns="91440" tIns="45720" rIns="91440" bIns="45720" rtlCol="0" anchor="ctr">
            <a:normAutofit fontScale="90000"/>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Set Short and Long Term Accessibility Goals: Example </a:t>
            </a:r>
          </a:p>
        </p:txBody>
      </p:sp>
      <p:graphicFrame>
        <p:nvGraphicFramePr>
          <p:cNvPr id="122027" name="Group 171" descr="Table of long and short term accessibility goals" title="Table of examples for measurable agency accessibility goals"/>
          <p:cNvGraphicFramePr>
            <a:graphicFrameLocks noGrp="1"/>
          </p:cNvGraphicFramePr>
          <p:nvPr>
            <p:ph type="tbl" idx="1"/>
            <p:extLst>
              <p:ext uri="{D42A27DB-BD31-4B8C-83A1-F6EECF244321}">
                <p14:modId xmlns:p14="http://schemas.microsoft.com/office/powerpoint/2010/main" val="2278313744"/>
              </p:ext>
            </p:extLst>
          </p:nvPr>
        </p:nvGraphicFramePr>
        <p:xfrm>
          <a:off x="76200" y="1447211"/>
          <a:ext cx="8991600" cy="5133889"/>
        </p:xfrm>
        <a:graphic>
          <a:graphicData uri="http://schemas.openxmlformats.org/drawingml/2006/table">
            <a:tbl>
              <a:tblPr firstRow="1" firstCol="1"/>
              <a:tblGrid>
                <a:gridCol w="1130998"/>
                <a:gridCol w="7860602"/>
              </a:tblGrid>
              <a:tr h="2013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Web Content: Public Facing and General Access Intranet</a:t>
                      </a:r>
                    </a:p>
                  </a:txBody>
                  <a:tcPr anchor="ctr" horzOverflow="overflow">
                    <a:lnL w="1905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 Web pages</a:t>
                      </a:r>
                      <a:r>
                        <a:rPr kumimoji="0" lang="en-US" sz="1200" b="0" i="0" u="none" strike="noStrike" cap="none" normalizeH="0" baseline="0" dirty="0" smtClean="0">
                          <a:ln>
                            <a:noFill/>
                          </a:ln>
                          <a:solidFill>
                            <a:schemeClr val="tx1"/>
                          </a:solidFill>
                          <a:effectLst/>
                          <a:latin typeface="Arial" charset="0"/>
                        </a:rPr>
                        <a:t>                                               </a:t>
                      </a: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Maintain less than 2.5% pages with accessibility errors </a:t>
                      </a:r>
                    </a:p>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PDFs</a:t>
                      </a:r>
                      <a:r>
                        <a:rPr kumimoji="0" lang="en-US" sz="1200" b="0" i="0" u="none" strike="noStrike" cap="none" normalizeH="0" baseline="0" dirty="0" smtClean="0">
                          <a:ln>
                            <a:noFill/>
                          </a:ln>
                          <a:solidFill>
                            <a:schemeClr val="tx1"/>
                          </a:solidFill>
                          <a:effectLst/>
                          <a:latin typeface="Arial" charset="0"/>
                        </a:rPr>
                        <a:t> </a:t>
                      </a: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Reduction of inaccessible PDF Documents by 25% within 1 </a:t>
                      </a:r>
                      <a:r>
                        <a:rPr kumimoji="0" lang="en-US" sz="1200" b="0" i="0" u="none" strike="noStrike" cap="none" normalizeH="0" baseline="0" dirty="0" err="1" smtClean="0">
                          <a:ln>
                            <a:noFill/>
                          </a:ln>
                          <a:solidFill>
                            <a:schemeClr val="tx1"/>
                          </a:solidFill>
                          <a:effectLst/>
                          <a:latin typeface="Arial" charset="0"/>
                        </a:rPr>
                        <a:t>yr</a:t>
                      </a:r>
                      <a:endParaRPr kumimoji="0" lang="en-US" sz="1200" b="0" i="0" u="none" strike="noStrike" cap="none" normalizeH="0" baseline="0" dirty="0" smtClean="0">
                        <a:ln>
                          <a:noFill/>
                        </a:ln>
                        <a:solidFill>
                          <a:schemeClr val="tx1"/>
                        </a:solidFill>
                        <a:effectLst/>
                        <a:latin typeface="Arial" charset="0"/>
                      </a:endParaRP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 10% additional reduction each subsequent year                             </a:t>
                      </a:r>
                    </a:p>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Non-PDF documents</a:t>
                      </a:r>
                      <a:r>
                        <a:rPr kumimoji="0" lang="en-US" sz="1200" b="0" i="0" u="none" strike="noStrike" cap="none" normalizeH="0" baseline="0" dirty="0" smtClean="0">
                          <a:ln>
                            <a:noFill/>
                          </a:ln>
                          <a:solidFill>
                            <a:schemeClr val="tx1"/>
                          </a:solidFill>
                          <a:effectLst/>
                          <a:latin typeface="Arial" charset="0"/>
                        </a:rPr>
                        <a:t> </a:t>
                      </a: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Reduction of inaccessible non-PDF Documents 50% within 1 </a:t>
                      </a:r>
                      <a:r>
                        <a:rPr kumimoji="0" lang="en-US" sz="1200" b="0" i="0" u="none" strike="noStrike" cap="none" normalizeH="0" baseline="0" dirty="0" err="1" smtClean="0">
                          <a:ln>
                            <a:noFill/>
                          </a:ln>
                          <a:solidFill>
                            <a:schemeClr val="tx1"/>
                          </a:solidFill>
                          <a:effectLst/>
                          <a:latin typeface="Arial" charset="0"/>
                        </a:rPr>
                        <a:t>yr</a:t>
                      </a:r>
                      <a:r>
                        <a:rPr kumimoji="0" lang="en-US" sz="1200" b="0" i="0" u="none" strike="noStrike" cap="none" normalizeH="0" baseline="0" dirty="0" smtClean="0">
                          <a:ln>
                            <a:noFill/>
                          </a:ln>
                          <a:solidFill>
                            <a:schemeClr val="tx1"/>
                          </a:solidFill>
                          <a:effectLst/>
                          <a:latin typeface="Arial" charset="0"/>
                        </a:rPr>
                        <a:t> </a:t>
                      </a: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10% additional reduction each subsequent year </a:t>
                      </a:r>
                      <a:r>
                        <a:rPr kumimoji="0" lang="en-US" sz="1200" b="1" i="0" u="none" strike="noStrike" cap="none" normalizeH="0" baseline="0" dirty="0" smtClean="0">
                          <a:ln>
                            <a:noFill/>
                          </a:ln>
                          <a:solidFill>
                            <a:schemeClr val="tx1"/>
                          </a:solidFill>
                          <a:effectLst/>
                          <a:latin typeface="Arial" charset="0"/>
                        </a:rPr>
                        <a:t>                         </a:t>
                      </a:r>
                    </a:p>
                  </a:txBody>
                  <a:tcPr horzOverflow="overflow">
                    <a:lnL w="1905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accent1">
                        <a:lumMod val="90000"/>
                        <a:alpha val="28000"/>
                      </a:schemeClr>
                    </a:solidFill>
                  </a:tcPr>
                </a:tc>
              </a:tr>
              <a:tr h="5713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Validation</a:t>
                      </a:r>
                    </a:p>
                  </a:txBody>
                  <a:tcPr anchor="ctr" horzOverflow="overflow">
                    <a:lnL w="1905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Select and procure accessibility web scanning tool for internet / intranet pages</a:t>
                      </a:r>
                    </a:p>
                    <a:p>
                      <a:pPr marL="228600" marR="0" lvl="0" indent="-119063"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Begin monthly scans and remediation of errors</a:t>
                      </a:r>
                    </a:p>
                  </a:txBody>
                  <a:tcPr horzOverflow="overflow">
                    <a:lnL w="1905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accent1">
                        <a:lumMod val="90000"/>
                        <a:alpha val="28000"/>
                      </a:schemeClr>
                    </a:solidFill>
                  </a:tcPr>
                </a:tc>
              </a:tr>
              <a:tr h="10281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Internal / External Applications   </a:t>
                      </a:r>
                    </a:p>
                  </a:txBody>
                  <a:tcPr anchor="ctr" horzOverflow="overflow">
                    <a:lnL w="1905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New internally developed</a:t>
                      </a:r>
                      <a:r>
                        <a:rPr kumimoji="0" lang="en-US" sz="1200" b="0"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smtClean="0">
                          <a:ln>
                            <a:noFill/>
                          </a:ln>
                          <a:solidFill>
                            <a:schemeClr val="tx1"/>
                          </a:solidFill>
                          <a:effectLst/>
                          <a:latin typeface="Arial" charset="0"/>
                        </a:rPr>
                        <a:t>or purchased applications </a:t>
                      </a:r>
                    </a:p>
                    <a:p>
                      <a:pPr marL="228600" marR="0" lvl="0" indent="-109538" algn="l" defTabSz="914400" rtl="0" eaLnBrk="1" fontAlgn="base" latinLnBrk="0" hangingPunct="1">
                        <a:lnSpc>
                          <a:spcPct val="100000"/>
                        </a:lnSpc>
                        <a:spcBef>
                          <a:spcPts val="30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charset="0"/>
                        </a:rPr>
                        <a:t>75% to be accessible                                                 </a:t>
                      </a:r>
                    </a:p>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Existing applications</a:t>
                      </a:r>
                    </a:p>
                    <a:p>
                      <a:pPr marL="228600" marR="0" lvl="0" indent="-109538" algn="l" defTabSz="914400" rtl="0" eaLnBrk="1" fontAlgn="base" latinLnBrk="0" hangingPunct="1">
                        <a:lnSpc>
                          <a:spcPct val="100000"/>
                        </a:lnSpc>
                        <a:spcBef>
                          <a:spcPts val="3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10% per year increase in compliance of existing applications</a:t>
                      </a:r>
                    </a:p>
                  </a:txBody>
                  <a:tcPr horzOverflow="overflow">
                    <a:lnL w="1905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accent1">
                        <a:lumMod val="90000"/>
                        <a:alpha val="28000"/>
                      </a:schemeClr>
                    </a:solidFill>
                  </a:tcPr>
                </a:tc>
              </a:tr>
              <a:tr h="152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Training</a:t>
                      </a:r>
                    </a:p>
                  </a:txBody>
                  <a:tcPr anchor="ctr" horzOverflow="overflow">
                    <a:lnL w="1905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Intro level accessibility training to staff</a:t>
                      </a:r>
                    </a:p>
                    <a:p>
                      <a:pPr marL="228600" marR="0" lvl="0" indent="-109538" algn="l" defTabSz="914400" rtl="0" eaLnBrk="1" fontAlgn="base" latinLnBrk="0" hangingPunct="1">
                        <a:lnSpc>
                          <a:spcPct val="100000"/>
                        </a:lnSpc>
                        <a:spcBef>
                          <a:spcPts val="300"/>
                        </a:spcBef>
                        <a:spcAft>
                          <a:spcPct val="0"/>
                        </a:spcAft>
                        <a:buClrTx/>
                        <a:buSzTx/>
                        <a:buFontTx/>
                        <a:buChar char="•"/>
                        <a:tabLst/>
                        <a:defRPr/>
                      </a:pPr>
                      <a:r>
                        <a:rPr kumimoji="0" lang="en-US" sz="1200" b="0" i="0" u="none" strike="noStrike" cap="none" normalizeH="0" baseline="0" dirty="0" smtClean="0">
                          <a:ln>
                            <a:noFill/>
                          </a:ln>
                          <a:solidFill>
                            <a:schemeClr val="tx1"/>
                          </a:solidFill>
                          <a:effectLst/>
                          <a:latin typeface="Arial" charset="0"/>
                        </a:rPr>
                        <a:t>90% staff within 1 </a:t>
                      </a:r>
                      <a:r>
                        <a:rPr kumimoji="0" lang="en-US" sz="1200" b="0" i="0" u="none" strike="noStrike" cap="none" normalizeH="0" baseline="0" dirty="0" err="1" smtClean="0">
                          <a:ln>
                            <a:noFill/>
                          </a:ln>
                          <a:solidFill>
                            <a:schemeClr val="tx1"/>
                          </a:solidFill>
                          <a:effectLst/>
                          <a:latin typeface="Arial" charset="0"/>
                        </a:rPr>
                        <a:t>yr</a:t>
                      </a:r>
                      <a:r>
                        <a:rPr kumimoji="0" lang="en-US" sz="1200" b="0" i="0" u="none" strike="noStrike" cap="none" normalizeH="0" baseline="0" dirty="0" smtClean="0">
                          <a:ln>
                            <a:noFill/>
                          </a:ln>
                          <a:solidFill>
                            <a:schemeClr val="tx1"/>
                          </a:solidFill>
                          <a:effectLst/>
                          <a:latin typeface="Arial" charset="0"/>
                        </a:rPr>
                        <a:t>; remaining 10% in following year</a:t>
                      </a:r>
                    </a:p>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Accessible Office Documents training</a:t>
                      </a:r>
                      <a:r>
                        <a:rPr kumimoji="0" lang="en-US" sz="1200" b="0" i="0" u="none" strike="noStrike" cap="none" normalizeH="0" baseline="0" dirty="0" smtClean="0">
                          <a:ln>
                            <a:noFill/>
                          </a:ln>
                          <a:solidFill>
                            <a:schemeClr val="tx1"/>
                          </a:solidFill>
                          <a:effectLst/>
                          <a:latin typeface="Arial" charset="0"/>
                        </a:rPr>
                        <a:t> </a:t>
                      </a:r>
                    </a:p>
                    <a:p>
                      <a:pPr marL="228600" marR="0" lvl="0" indent="-109538" algn="l" defTabSz="914400" rtl="0" eaLnBrk="1" fontAlgn="base" latinLnBrk="0" hangingPunct="1">
                        <a:lnSpc>
                          <a:spcPct val="100000"/>
                        </a:lnSpc>
                        <a:spcBef>
                          <a:spcPts val="300"/>
                        </a:spcBef>
                        <a:spcAft>
                          <a:spcPct val="0"/>
                        </a:spcAft>
                        <a:buClrTx/>
                        <a:buSzTx/>
                        <a:buFontTx/>
                        <a:buChar char="•"/>
                        <a:tabLst/>
                        <a:defRPr/>
                      </a:pPr>
                      <a:r>
                        <a:rPr kumimoji="0" lang="en-US" sz="1200" b="0" i="0" u="none" strike="noStrike" cap="none" normalizeH="0" baseline="0" dirty="0" smtClean="0">
                          <a:ln>
                            <a:noFill/>
                          </a:ln>
                          <a:solidFill>
                            <a:schemeClr val="tx1"/>
                          </a:solidFill>
                          <a:effectLst/>
                          <a:latin typeface="Arial" charset="0"/>
                        </a:rPr>
                        <a:t>50% staff trained within 1 </a:t>
                      </a:r>
                      <a:r>
                        <a:rPr kumimoji="0" lang="en-US" sz="1200" b="0" i="0" u="none" strike="noStrike" cap="none" normalizeH="0" baseline="0" dirty="0" err="1" smtClean="0">
                          <a:ln>
                            <a:noFill/>
                          </a:ln>
                          <a:solidFill>
                            <a:schemeClr val="tx1"/>
                          </a:solidFill>
                          <a:effectLst/>
                          <a:latin typeface="Arial" charset="0"/>
                        </a:rPr>
                        <a:t>yr</a:t>
                      </a:r>
                      <a:r>
                        <a:rPr kumimoji="0" lang="en-US" sz="1200" b="0" i="0" u="none" strike="noStrike" cap="none" normalizeH="0" baseline="0" dirty="0" smtClean="0">
                          <a:ln>
                            <a:noFill/>
                          </a:ln>
                          <a:solidFill>
                            <a:schemeClr val="tx1"/>
                          </a:solidFill>
                          <a:effectLst/>
                          <a:latin typeface="Arial" charset="0"/>
                        </a:rPr>
                        <a:t>; 50% balance in following year</a:t>
                      </a:r>
                    </a:p>
                    <a:p>
                      <a:pPr marL="228600" marR="0" lvl="0" indent="-22860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 Web developer accessibility training</a:t>
                      </a:r>
                    </a:p>
                    <a:p>
                      <a:pPr marL="228600" marR="0" lvl="0" indent="-109538"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1200" b="0" i="0" u="none" strike="noStrike" cap="none" normalizeH="0" baseline="0" dirty="0" smtClean="0">
                          <a:ln>
                            <a:noFill/>
                          </a:ln>
                          <a:solidFill>
                            <a:schemeClr val="tx1"/>
                          </a:solidFill>
                          <a:effectLst/>
                          <a:latin typeface="Arial" charset="0"/>
                        </a:rPr>
                        <a:t>100% developers trained within 1 </a:t>
                      </a:r>
                      <a:r>
                        <a:rPr kumimoji="0" lang="en-US" sz="1200" b="0" i="0" u="none" strike="noStrike" cap="none" normalizeH="0" baseline="0" dirty="0" err="1" smtClean="0">
                          <a:ln>
                            <a:noFill/>
                          </a:ln>
                          <a:solidFill>
                            <a:schemeClr val="tx1"/>
                          </a:solidFill>
                          <a:effectLst/>
                          <a:latin typeface="Arial" charset="0"/>
                        </a:rPr>
                        <a:t>yr</a:t>
                      </a:r>
                      <a:endParaRPr kumimoji="0" lang="en-US" sz="1200" b="0"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accent1">
                        <a:lumMod val="90000"/>
                        <a:alpha val="28000"/>
                      </a:schemeClr>
                    </a:solidFill>
                  </a:tcPr>
                </a:tc>
              </a:tr>
            </a:tbl>
          </a:graphicData>
        </a:graphic>
      </p:graphicFrame>
      <p:pic>
        <p:nvPicPr>
          <p:cNvPr id="14338" name="Picture 2" descr="Charts representing tracking of accessibility progress for internet and intranet sit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41" b="-547"/>
          <a:stretch/>
        </p:blipFill>
        <p:spPr bwMode="auto">
          <a:xfrm>
            <a:off x="5791201" y="1552954"/>
            <a:ext cx="3276600" cy="179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21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4294967295"/>
          </p:nvPr>
        </p:nvSpPr>
        <p:spPr bwMode="auto">
          <a:xfrm>
            <a:off x="8649432" y="6572250"/>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a:solidFill>
                  <a:schemeClr val="tx1"/>
                </a:solidFill>
              </a:rPr>
              <a:pPr/>
              <a:t>46</a:t>
            </a:fld>
            <a:endParaRPr lang="en-US">
              <a:solidFill>
                <a:schemeClr val="tx1"/>
              </a:solidFill>
            </a:endParaRPr>
          </a:p>
        </p:txBody>
      </p:sp>
      <p:sp>
        <p:nvSpPr>
          <p:cNvPr id="89090" name="Rectangle 2"/>
          <p:cNvSpPr>
            <a:spLocks noGrp="1" noChangeArrowheads="1"/>
          </p:cNvSpPr>
          <p:nvPr>
            <p:ph type="title"/>
          </p:nvPr>
        </p:nvSpPr>
        <p:spPr>
          <a:xfrm>
            <a:off x="304800" y="543768"/>
            <a:ext cx="8686800" cy="640217"/>
          </a:xfrm>
        </p:spPr>
        <p:txBody>
          <a:bodyPr vert="horz" lIns="91440" tIns="45720" rIns="91440" bIns="45720" rtlCol="0" anchor="ctr">
            <a:normAutofit/>
          </a:bodyPr>
          <a:lstStyle/>
          <a:p>
            <a:pPr algn="r">
              <a:spcBef>
                <a:spcPts val="300"/>
              </a:spcBef>
              <a:spcAft>
                <a:spcPts val="300"/>
              </a:spcAft>
            </a:pPr>
            <a:r>
              <a:rPr lang="en-US" sz="2400" b="0" dirty="0">
                <a:effectLst/>
                <a:latin typeface="Arial" panose="020B0604020202020204" pitchFamily="34" charset="0"/>
                <a:cs typeface="Arial" panose="020B0604020202020204" pitchFamily="34" charset="0"/>
              </a:rPr>
              <a:t>Reporting Organization’s Accessibility Status</a:t>
            </a:r>
          </a:p>
        </p:txBody>
      </p:sp>
      <p:sp>
        <p:nvSpPr>
          <p:cNvPr id="89091" name="Rectangle 3"/>
          <p:cNvSpPr>
            <a:spLocks noGrp="1" noChangeArrowheads="1"/>
          </p:cNvSpPr>
          <p:nvPr>
            <p:ph idx="1"/>
          </p:nvPr>
        </p:nvSpPr>
        <p:spPr>
          <a:xfrm>
            <a:off x="304800" y="1981200"/>
            <a:ext cx="8830240" cy="2520726"/>
          </a:xfrm>
        </p:spPr>
        <p:txBody>
          <a:bodyPr>
            <a:normAutofit fontScale="92500" lnSpcReduction="10000"/>
          </a:bodyPr>
          <a:lstStyle/>
          <a:p>
            <a:pPr>
              <a:spcBef>
                <a:spcPts val="600"/>
              </a:spcBef>
            </a:pPr>
            <a:r>
              <a:rPr lang="en-US" sz="2400" dirty="0" smtClean="0">
                <a:latin typeface="Arial" panose="020B0604020202020204" pitchFamily="34" charset="0"/>
                <a:cs typeface="Arial" panose="020B0604020202020204" pitchFamily="34" charset="0"/>
              </a:rPr>
              <a:t>Keeps accessibility squarely on the radar of the executives</a:t>
            </a:r>
          </a:p>
          <a:p>
            <a:pPr>
              <a:spcBef>
                <a:spcPts val="600"/>
              </a:spcBef>
            </a:pPr>
            <a:r>
              <a:rPr lang="en-US" sz="2400" dirty="0" smtClean="0">
                <a:latin typeface="Arial" panose="020B0604020202020204" pitchFamily="34" charset="0"/>
                <a:cs typeface="Arial" panose="020B0604020202020204" pitchFamily="34" charset="0"/>
              </a:rPr>
              <a:t>Shows organization progress being made (hopefully!)</a:t>
            </a:r>
          </a:p>
          <a:p>
            <a:pPr>
              <a:spcBef>
                <a:spcPts val="600"/>
              </a:spcBef>
            </a:pPr>
            <a:r>
              <a:rPr lang="en-US" sz="2400" dirty="0" smtClean="0">
                <a:latin typeface="Arial" panose="020B0604020202020204" pitchFamily="34" charset="0"/>
                <a:cs typeface="Arial" panose="020B0604020202020204" pitchFamily="34" charset="0"/>
              </a:rPr>
              <a:t>Identifies problems / issues </a:t>
            </a:r>
            <a:r>
              <a:rPr lang="en-US" sz="2400" dirty="0">
                <a:latin typeface="Arial" panose="020B0604020202020204" pitchFamily="34" charset="0"/>
                <a:cs typeface="Arial" panose="020B0604020202020204" pitchFamily="34" charset="0"/>
              </a:rPr>
              <a:t>requiring more focus </a:t>
            </a:r>
            <a:r>
              <a:rPr lang="en-US" sz="2400" dirty="0" smtClean="0">
                <a:latin typeface="Arial" panose="020B0604020202020204" pitchFamily="34" charset="0"/>
                <a:cs typeface="Arial" panose="020B0604020202020204" pitchFamily="34" charset="0"/>
              </a:rPr>
              <a:t>or executive support</a:t>
            </a:r>
          </a:p>
          <a:p>
            <a:pPr>
              <a:spcBef>
                <a:spcPts val="600"/>
              </a:spcBef>
            </a:pPr>
            <a:r>
              <a:rPr lang="en-US" sz="2400" dirty="0" smtClean="0">
                <a:latin typeface="Arial" panose="020B0604020202020204" pitchFamily="34" charset="0"/>
                <a:cs typeface="Arial" panose="020B0604020202020204" pitchFamily="34" charset="0"/>
              </a:rPr>
              <a:t>Confirms that current focus areas match executive priority expectations</a:t>
            </a:r>
          </a:p>
          <a:p>
            <a:pPr>
              <a:spcBef>
                <a:spcPts val="600"/>
              </a:spcBef>
            </a:pPr>
            <a:r>
              <a:rPr lang="en-US" sz="2400" dirty="0" smtClean="0">
                <a:latin typeface="Arial" panose="020B0604020202020204" pitchFamily="34" charset="0"/>
                <a:cs typeface="Arial" panose="020B0604020202020204" pitchFamily="34" charset="0"/>
              </a:rPr>
              <a:t>Motivates stakeholders to maintain momentum </a:t>
            </a:r>
          </a:p>
          <a:p>
            <a:pPr marL="396875" lvl="1" indent="0">
              <a:spcBef>
                <a:spcPts val="600"/>
              </a:spcBef>
              <a:buNone/>
            </a:pPr>
            <a:endParaRPr lang="en-US" sz="2400" dirty="0" smtClean="0">
              <a:latin typeface="Arial" panose="020B0604020202020204" pitchFamily="34" charset="0"/>
              <a:cs typeface="Arial" panose="020B0604020202020204" pitchFamily="34" charset="0"/>
            </a:endParaRPr>
          </a:p>
        </p:txBody>
      </p:sp>
      <p:pic>
        <p:nvPicPr>
          <p:cNvPr id="1026" name="Picture 2" descr="Generic bar graph trending up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10101"/>
            <a:ext cx="2233447" cy="194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752600" y="374255"/>
            <a:ext cx="1008807" cy="844945"/>
          </a:xfrm>
          <a:prstGeom prst="rect">
            <a:avLst/>
          </a:prstGeom>
          <a:solidFill>
            <a:srgbClr val="2A3270"/>
          </a:solidFill>
          <a:ln w="9525" cap="flat" cmpd="sng" algn="ctr">
            <a:noFill/>
            <a:prstDash val="solid"/>
            <a:round/>
            <a:headEnd type="none" w="med" len="med"/>
            <a:tailEnd type="none" w="med" len="med"/>
          </a:ln>
          <a:effectLst>
            <a:softEdge rad="76200"/>
          </a:effectLst>
          <a:scene3d>
            <a:camera prst="orthographicFront"/>
            <a:lightRig rig="threePt" dir="t"/>
          </a:scene3d>
          <a:sp3d extrusionH="19050">
            <a:bevelT w="152400" h="120650"/>
          </a:sp3d>
        </p:spPr>
        <p:txBody>
          <a:bodyPr vert="horz" wrap="square" lIns="91440" tIns="45720" rIns="91440" bIns="45720" numCol="1" rtlCol="0" anchor="ctr" anchorCtr="0" compatLnSpc="1">
            <a:prstTxWarp prst="textNoShape">
              <a:avLst/>
            </a:prstTxWarp>
          </a:bodyPr>
          <a:lstStyle/>
          <a:p>
            <a:pPr algn="ctr"/>
            <a:r>
              <a:rPr lang="en-US" sz="1400" dirty="0" smtClean="0">
                <a:solidFill>
                  <a:schemeClr val="bg1"/>
                </a:solidFill>
                <a:latin typeface="Arial" panose="020B0604020202020204" pitchFamily="34" charset="0"/>
                <a:cs typeface="Arial" panose="020B0604020202020204" pitchFamily="34" charset="0"/>
              </a:rPr>
              <a:t>Measure </a:t>
            </a:r>
            <a:r>
              <a:rPr lang="en-US" sz="1400" dirty="0">
                <a:solidFill>
                  <a:schemeClr val="bg1"/>
                </a:solidFill>
                <a:latin typeface="Arial" panose="020B0604020202020204" pitchFamily="34" charset="0"/>
                <a:cs typeface="Arial" panose="020B0604020202020204" pitchFamily="34" charset="0"/>
              </a:rPr>
              <a:t>and track progress</a:t>
            </a:r>
          </a:p>
        </p:txBody>
      </p:sp>
    </p:spTree>
    <p:extLst>
      <p:ext uri="{BB962C8B-B14F-4D97-AF65-F5344CB8AC3E}">
        <p14:creationId xmlns:p14="http://schemas.microsoft.com/office/powerpoint/2010/main" val="2714417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738419" y="6400800"/>
            <a:ext cx="381000" cy="365125"/>
          </a:xfrm>
        </p:spPr>
        <p:txBody>
          <a:bodyPr/>
          <a:lstStyle/>
          <a:p>
            <a:fld id="{72DBB371-B01B-4BF2-BA36-E358D4C1FC65}" type="slidenum">
              <a:rPr lang="en-US" altLang="en-US" b="1" smtClean="0">
                <a:solidFill>
                  <a:schemeClr val="tx1"/>
                </a:solidFill>
              </a:rPr>
              <a:pPr/>
              <a:t>47</a:t>
            </a:fld>
            <a:endParaRPr lang="en-US" altLang="en-US" b="1" dirty="0">
              <a:solidFill>
                <a:schemeClr val="tx1"/>
              </a:solidFill>
            </a:endParaRPr>
          </a:p>
        </p:txBody>
      </p:sp>
      <p:sp>
        <p:nvSpPr>
          <p:cNvPr id="2" name="Title 1"/>
          <p:cNvSpPr>
            <a:spLocks noGrp="1"/>
          </p:cNvSpPr>
          <p:nvPr>
            <p:ph type="title"/>
          </p:nvPr>
        </p:nvSpPr>
        <p:spPr>
          <a:xfrm>
            <a:off x="711802" y="2651673"/>
            <a:ext cx="7772400" cy="1362075"/>
          </a:xfrm>
        </p:spPr>
        <p:txBody>
          <a:bodyPr/>
          <a:lstStyle/>
          <a:p>
            <a:pPr algn="r"/>
            <a:r>
              <a:rPr lang="en-US" b="0" dirty="0" smtClean="0">
                <a:solidFill>
                  <a:schemeClr val="bg1"/>
                </a:solidFill>
                <a:effectLst/>
                <a:latin typeface="Arial" panose="020B0604020202020204" pitchFamily="34" charset="0"/>
                <a:cs typeface="Arial" panose="020B0604020202020204" pitchFamily="34" charset="0"/>
              </a:rPr>
              <a:t>Wrap-up / questions?</a:t>
            </a:r>
            <a:endParaRPr lang="en-US"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21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2" name="Slide Number Placeholder 29"/>
          <p:cNvSpPr>
            <a:spLocks noGrp="1"/>
          </p:cNvSpPr>
          <p:nvPr>
            <p:ph type="sldNum" sz="quarter" idx="4294967295"/>
          </p:nvPr>
        </p:nvSpPr>
        <p:spPr>
          <a:xfrm>
            <a:off x="8627691" y="6492875"/>
            <a:ext cx="457200" cy="365125"/>
          </a:xfrm>
          <a:prstGeom prst="rect">
            <a:avLst/>
          </a:prstGeom>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79666B6-7FA2-40A1-BEE1-05BB413BC734}" type="slidenum">
              <a:rPr lang="en-US" sz="1200" smtClean="0"/>
              <a:pPr/>
              <a:t>5</a:t>
            </a:fld>
            <a:endParaRPr lang="en-US" sz="1200" dirty="0" smtClean="0"/>
          </a:p>
        </p:txBody>
      </p:sp>
      <p:sp>
        <p:nvSpPr>
          <p:cNvPr id="7" name="Title 6"/>
          <p:cNvSpPr>
            <a:spLocks noGrp="1"/>
          </p:cNvSpPr>
          <p:nvPr>
            <p:ph type="title"/>
          </p:nvPr>
        </p:nvSpPr>
        <p:spPr>
          <a:xfrm>
            <a:off x="-113282" y="1066800"/>
            <a:ext cx="9106312" cy="457200"/>
          </a:xfrm>
          <a:noFill/>
        </p:spPr>
        <p:txBody>
          <a:bodyPr vert="horz" lIns="91440" tIns="45720" rIns="91440" bIns="45720" rtlCol="0" anchor="ctr">
            <a:normAutofit fontScale="90000"/>
          </a:bodyPr>
          <a:lstStyle/>
          <a:p>
            <a:pPr algn="r" fontAlgn="base">
              <a:lnSpc>
                <a:spcPct val="90000"/>
              </a:lnSpc>
              <a:spcAft>
                <a:spcPct val="0"/>
              </a:spcAft>
            </a:pPr>
            <a:r>
              <a:rPr lang="en-US" altLang="en-US" sz="2400" b="0" dirty="0">
                <a:effectLst/>
                <a:latin typeface="Arial" panose="020B0604020202020204" pitchFamily="34" charset="0"/>
                <a:cs typeface="Arial" panose="020B0604020202020204" pitchFamily="34" charset="0"/>
              </a:rPr>
              <a:t>Accessibility-related Complaints / Legal Inquiries on the </a:t>
            </a:r>
            <a:r>
              <a:rPr lang="en-US" altLang="en-US" sz="2400" b="0" dirty="0" smtClean="0">
                <a:effectLst/>
                <a:latin typeface="Arial" panose="020B0604020202020204" pitchFamily="34" charset="0"/>
                <a:cs typeface="Arial" panose="020B0604020202020204" pitchFamily="34" charset="0"/>
              </a:rPr>
              <a:t>Rise </a:t>
            </a:r>
            <a:r>
              <a:rPr lang="en-US" altLang="en-US" sz="2400" b="0" dirty="0">
                <a:effectLst/>
                <a:latin typeface="Arial" panose="020B0604020202020204" pitchFamily="34" charset="0"/>
                <a:cs typeface="Arial" panose="020B0604020202020204" pitchFamily="34" charset="0"/>
              </a:rPr>
              <a:t/>
            </a:r>
            <a:br>
              <a:rPr lang="en-US" altLang="en-US" sz="2400" b="0" dirty="0">
                <a:effectLst/>
                <a:latin typeface="Arial" panose="020B0604020202020204" pitchFamily="34" charset="0"/>
                <a:cs typeface="Arial" panose="020B0604020202020204" pitchFamily="34" charset="0"/>
              </a:rPr>
            </a:br>
            <a:r>
              <a:rPr lang="en-US" altLang="en-US" sz="2400" b="0" dirty="0">
                <a:effectLst/>
                <a:latin typeface="Arial" panose="020B0604020202020204" pitchFamily="34" charset="0"/>
                <a:cs typeface="Arial" panose="020B0604020202020204" pitchFamily="34" charset="0"/>
              </a:rPr>
              <a:t> </a:t>
            </a:r>
            <a:br>
              <a:rPr lang="en-US" altLang="en-US" sz="2400" b="0" dirty="0">
                <a:effectLst/>
                <a:latin typeface="Arial" panose="020B0604020202020204" pitchFamily="34" charset="0"/>
                <a:cs typeface="Arial" panose="020B0604020202020204" pitchFamily="34" charset="0"/>
              </a:rPr>
            </a:br>
            <a:endParaRPr lang="en-US" sz="2400" b="0" dirty="0">
              <a:effectLst/>
              <a:latin typeface="Arial" panose="020B0604020202020204" pitchFamily="34" charset="0"/>
              <a:cs typeface="Arial" panose="020B0604020202020204" pitchFamily="34" charset="0"/>
            </a:endParaRPr>
          </a:p>
        </p:txBody>
      </p:sp>
      <p:grpSp>
        <p:nvGrpSpPr>
          <p:cNvPr id="4" name="Group 3"/>
          <p:cNvGrpSpPr/>
          <p:nvPr/>
        </p:nvGrpSpPr>
        <p:grpSpPr>
          <a:xfrm>
            <a:off x="432657" y="1383498"/>
            <a:ext cx="8560373" cy="4642882"/>
            <a:chOff x="432657" y="1383498"/>
            <a:chExt cx="8560373" cy="4642882"/>
          </a:xfrm>
        </p:grpSpPr>
        <p:pic>
          <p:nvPicPr>
            <p:cNvPr id="9226" name="Picture 10" descr="https://encrypted-tbn1.gstatic.com/images?q=tbn:ANd9GcQeI0USKNK60zzwyQO67-XSNNDwxdigWgPFdM3PXb_LMvpO2-_y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654" y="1383498"/>
              <a:ext cx="1546368" cy="146667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bmibaby.com logo"/>
            <p:cNvPicPr>
              <a:picLocks noChangeAspect="1" noChangeArrowheads="1"/>
            </p:cNvPicPr>
            <p:nvPr/>
          </p:nvPicPr>
          <p:blipFill rotWithShape="1">
            <a:blip r:embed="rId4">
              <a:extLst>
                <a:ext uri="{28A0092B-C50C-407E-A947-70E740481C1C}">
                  <a14:useLocalDpi xmlns:a14="http://schemas.microsoft.com/office/drawing/2010/main" val="0"/>
                </a:ext>
              </a:extLst>
            </a:blip>
            <a:srcRect l="6267" t="456" r="28619" b="87190"/>
            <a:stretch/>
          </p:blipFill>
          <p:spPr bwMode="auto">
            <a:xfrm>
              <a:off x="3339345" y="1744325"/>
              <a:ext cx="2797594" cy="50346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rizona state Universit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59" y="3109569"/>
              <a:ext cx="1893820" cy="3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wells farg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8733" y="3088882"/>
              <a:ext cx="766650" cy="7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Sylvan Learning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8748" y="4469132"/>
              <a:ext cx="945019" cy="57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520" name="Group 20" descr="ramada proceline logo"/>
            <p:cNvGrpSpPr>
              <a:grpSpLocks noChangeAspect="1"/>
            </p:cNvGrpSpPr>
            <p:nvPr/>
          </p:nvGrpSpPr>
          <p:grpSpPr bwMode="auto">
            <a:xfrm>
              <a:off x="5025381" y="4495412"/>
              <a:ext cx="2235741" cy="442091"/>
              <a:chOff x="2568" y="3846"/>
              <a:chExt cx="956" cy="149"/>
            </a:xfrm>
          </p:grpSpPr>
          <p:pic>
            <p:nvPicPr>
              <p:cNvPr id="21533" name="Picture 21" descr="Image of the company logo for Ramada hote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 y="3846"/>
                <a:ext cx="3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34" name="Picture 22" descr="Image of the company logo for priceline.c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7" y="3897"/>
                <a:ext cx="54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3074" name="Picture 2" descr="netflix"/>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609" y="1763849"/>
              <a:ext cx="1461991" cy="64327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ennsylvania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657" y="4675855"/>
              <a:ext cx="1144246" cy="1085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fficial Texas state se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89181" y="2895600"/>
              <a:ext cx="1218647" cy="115584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encrypted-tbn0.gstatic.com/images?q=tbn:ANd9GcS9ecCXpMzL2B-gMFj6CHureg7shUkcARTsBj1H6sHshoBjJrwdU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80826" y="5105400"/>
              <a:ext cx="2294542" cy="92098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encrypted-tbn3.gstatic.com/images?q=tbn:ANd9GcQ0uAAvJIdwGfJC13H87z7sF6c_W_9xEzF8nNlpXg6LEw4Ydh2to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1199" y="3860754"/>
              <a:ext cx="1396811" cy="60837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encrypted-tbn1.gstatic.com/images?q=tbn:ANd9GcQCpxadqIAM29VJd4wKplkIGrksis3aP4nz8qEDOOFgxbQwK_I_u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6988" y="2019520"/>
              <a:ext cx="996804" cy="945431"/>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encrypted-tbn3.gstatic.com/images?q=tbn:ANd9GcS0bxl2ulCMDhRMZzUjROjkwCj1VBzk1niSNvhfzwrrf4BxIl4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79732" y="3965686"/>
              <a:ext cx="1061603" cy="1006891"/>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small business administration "/>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3595" y="5032801"/>
              <a:ext cx="1679435" cy="703093"/>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dept. of homeland securit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397502" y="2484503"/>
              <a:ext cx="1130662" cy="1072391"/>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https://encrypted-tbn1.gstatic.com/images?q=tbn:ANd9GcRnatDWZZ2_XsY9loKfH5T135ZGenb8HoKjDYS-lB7Jt8UUr3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33719" y="2622006"/>
              <a:ext cx="1355646" cy="1542937"/>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https://encrypted-tbn1.gstatic.com/images?q=tbn:ANd9GcR_cGEC4rCj4S-ge6qxTns4Zvht7eKhIWetan9prTvtf8vekDs8L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27432" y="5392791"/>
              <a:ext cx="1504601" cy="5219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harvard logo"/>
          <p:cNvPicPr>
            <a:picLocks noChangeAspect="1"/>
          </p:cNvPicPr>
          <p:nvPr/>
        </p:nvPicPr>
        <p:blipFill>
          <a:blip r:embed="rId21"/>
          <a:stretch>
            <a:fillRect/>
          </a:stretch>
        </p:blipFill>
        <p:spPr>
          <a:xfrm>
            <a:off x="1527039" y="5635107"/>
            <a:ext cx="1063761" cy="1040330"/>
          </a:xfrm>
          <a:prstGeom prst="rect">
            <a:avLst/>
          </a:prstGeom>
        </p:spPr>
      </p:pic>
      <p:pic>
        <p:nvPicPr>
          <p:cNvPr id="3" name="Picture 2" descr="MIT"/>
          <p:cNvPicPr>
            <a:picLocks noChangeAspect="1"/>
          </p:cNvPicPr>
          <p:nvPr/>
        </p:nvPicPr>
        <p:blipFill>
          <a:blip r:embed="rId22"/>
          <a:stretch>
            <a:fillRect/>
          </a:stretch>
        </p:blipFill>
        <p:spPr>
          <a:xfrm>
            <a:off x="5638800" y="5954156"/>
            <a:ext cx="2454314" cy="751444"/>
          </a:xfrm>
          <a:prstGeom prst="rect">
            <a:avLst/>
          </a:prstGeom>
        </p:spPr>
      </p:pic>
    </p:spTree>
    <p:extLst>
      <p:ext uri="{BB962C8B-B14F-4D97-AF65-F5344CB8AC3E}">
        <p14:creationId xmlns:p14="http://schemas.microsoft.com/office/powerpoint/2010/main" val="272567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34200" y="6109398"/>
            <a:ext cx="2133600" cy="365125"/>
          </a:xfrm>
        </p:spPr>
        <p:txBody>
          <a:bodyPr/>
          <a:lstStyle/>
          <a:p>
            <a:fld id="{EDC8AA99-7238-42D3-B68A-A4E1B56FEE73}" type="slidenum">
              <a:rPr lang="en-US" smtClean="0">
                <a:solidFill>
                  <a:schemeClr val="tx1"/>
                </a:solidFill>
                <a:latin typeface="Arial" panose="020B0604020202020204" pitchFamily="34" charset="0"/>
                <a:cs typeface="Arial" panose="020B0604020202020204" pitchFamily="34" charset="0"/>
              </a:rPr>
              <a:t>6</a:t>
            </a:fld>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81000" y="600634"/>
            <a:ext cx="8547195" cy="770966"/>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Current IT Accessibility Models Not Working Well</a:t>
            </a:r>
          </a:p>
        </p:txBody>
      </p:sp>
      <p:sp>
        <p:nvSpPr>
          <p:cNvPr id="4" name="Rectangle 3"/>
          <p:cNvSpPr txBox="1">
            <a:spLocks noChangeArrowheads="1"/>
          </p:cNvSpPr>
          <p:nvPr/>
        </p:nvSpPr>
        <p:spPr bwMode="auto">
          <a:xfrm>
            <a:off x="100753" y="1442438"/>
            <a:ext cx="8887603" cy="6213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82575" indent="-282575" algn="l" rtl="0" fontAlgn="base">
              <a:spcBef>
                <a:spcPct val="50000"/>
              </a:spcBef>
              <a:spcAft>
                <a:spcPct val="0"/>
              </a:spcAft>
              <a:buBlip>
                <a:blip r:embed="rId3"/>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eaLnBrk="1" hangingPunct="1">
              <a:lnSpc>
                <a:spcPct val="110000"/>
              </a:lnSpc>
              <a:spcBef>
                <a:spcPts val="300"/>
              </a:spcBef>
              <a:spcAft>
                <a:spcPts val="300"/>
              </a:spcAft>
              <a:buClrTx/>
              <a:buFontTx/>
              <a:buNone/>
            </a:pPr>
            <a:r>
              <a:rPr lang="en-US" sz="1600" b="1" kern="0" dirty="0" smtClean="0">
                <a:latin typeface="Arial" panose="020B0604020202020204" pitchFamily="34" charset="0"/>
                <a:cs typeface="Arial" panose="020B0604020202020204" pitchFamily="34" charset="0"/>
              </a:rPr>
              <a:t>Recent US government reports…</a:t>
            </a:r>
            <a:endParaRPr lang="en-US" sz="1400" kern="0" dirty="0" smtClean="0">
              <a:latin typeface="Arial" panose="020B0604020202020204" pitchFamily="34" charset="0"/>
              <a:cs typeface="Arial" panose="020B0604020202020204" pitchFamily="34" charset="0"/>
            </a:endParaRPr>
          </a:p>
        </p:txBody>
      </p:sp>
      <p:graphicFrame>
        <p:nvGraphicFramePr>
          <p:cNvPr id="5" name="Content Placeholder 4" descr="Table of US Gov reports"/>
          <p:cNvGraphicFramePr>
            <a:graphicFrameLocks noGrp="1"/>
          </p:cNvGraphicFramePr>
          <p:nvPr>
            <p:ph idx="1"/>
            <p:extLst/>
          </p:nvPr>
        </p:nvGraphicFramePr>
        <p:xfrm>
          <a:off x="152399" y="1752600"/>
          <a:ext cx="8682507" cy="2524322"/>
        </p:xfrm>
        <a:graphic>
          <a:graphicData uri="http://schemas.openxmlformats.org/drawingml/2006/table">
            <a:tbl>
              <a:tblPr firstRow="1" bandRow="1">
                <a:tableStyleId>{5C22544A-7EE6-4342-B048-85BDC9FD1C3A}</a:tableStyleId>
              </a:tblPr>
              <a:tblGrid>
                <a:gridCol w="3318457"/>
                <a:gridCol w="5364050"/>
              </a:tblGrid>
              <a:tr h="370268">
                <a:tc>
                  <a:txBody>
                    <a:bodyPr/>
                    <a:lstStyle/>
                    <a:p>
                      <a:r>
                        <a:rPr lang="en-US" sz="1100" dirty="0" smtClean="0">
                          <a:solidFill>
                            <a:schemeClr val="bg1"/>
                          </a:solidFill>
                          <a:latin typeface="Arial" panose="020B0604020202020204" pitchFamily="34" charset="0"/>
                          <a:cs typeface="Arial" panose="020B0604020202020204" pitchFamily="34" charset="0"/>
                        </a:rPr>
                        <a:t>Source</a:t>
                      </a:r>
                      <a:endParaRPr lang="en-US" sz="11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Results</a:t>
                      </a:r>
                      <a:endParaRPr lang="en-US" sz="11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r>
              <a:tr h="163132">
                <a:tc>
                  <a:txBody>
                    <a:bodyPr/>
                    <a:lstStyle/>
                    <a:p>
                      <a:pPr lvl="0">
                        <a:spcBef>
                          <a:spcPts val="300"/>
                        </a:spcBef>
                        <a:spcAft>
                          <a:spcPts val="300"/>
                        </a:spcAft>
                      </a:pPr>
                      <a:r>
                        <a:rPr lang="en-US" sz="1100" dirty="0" smtClean="0">
                          <a:latin typeface="Arial" panose="020B0604020202020204" pitchFamily="34" charset="0"/>
                          <a:cs typeface="Arial" panose="020B0604020202020204" pitchFamily="34" charset="0"/>
                        </a:rPr>
                        <a:t>National Disability Policy Progress Report  - 2012</a:t>
                      </a:r>
                      <a:endParaRPr lang="en-US" sz="11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solidFill>
                            <a:schemeClr val="tx2"/>
                          </a:solidFill>
                          <a:latin typeface="Arial" panose="020B0604020202020204" pitchFamily="34" charset="0"/>
                          <a:cs typeface="Arial" panose="020B0604020202020204" pitchFamily="34" charset="0"/>
                        </a:rPr>
                        <a:t>Rarely mentions </a:t>
                      </a:r>
                      <a:r>
                        <a:rPr lang="en-US" sz="1100" dirty="0" smtClean="0">
                          <a:latin typeface="Arial" panose="020B0604020202020204" pitchFamily="34" charset="0"/>
                          <a:cs typeface="Arial" panose="020B0604020202020204" pitchFamily="34" charset="0"/>
                        </a:rPr>
                        <a:t>ICT accessibility</a:t>
                      </a:r>
                    </a:p>
                    <a:p>
                      <a:pPr marL="342900" lvl="0" indent="-342900">
                        <a:buFont typeface="Arial" pitchFamily="34" charset="0"/>
                        <a:buChar char="•"/>
                      </a:pPr>
                      <a:endParaRPr lang="en-US" sz="11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Section 508 Report to the President and Congress:  Accessibility of Federal Electronic and Information Technology - 2012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85750" lvl="0" indent="-285750">
                        <a:spcBef>
                          <a:spcPts val="0"/>
                        </a:spcBef>
                        <a:spcAft>
                          <a:spcPts val="0"/>
                        </a:spcAft>
                        <a:buFont typeface="Arial" pitchFamily="34" charset="0"/>
                        <a:buChar char="•"/>
                      </a:pPr>
                      <a:r>
                        <a:rPr lang="en-US" sz="1100" dirty="0" smtClean="0">
                          <a:latin typeface="Arial" panose="020B0604020202020204" pitchFamily="34" charset="0"/>
                          <a:cs typeface="Arial" panose="020B0604020202020204" pitchFamily="34" charset="0"/>
                        </a:rPr>
                        <a:t>Finds that </a:t>
                      </a:r>
                      <a:r>
                        <a:rPr lang="en-US" sz="1100" b="1" dirty="0" smtClean="0">
                          <a:solidFill>
                            <a:schemeClr val="tx2"/>
                          </a:solidFill>
                          <a:latin typeface="Arial" panose="020B0604020202020204" pitchFamily="34" charset="0"/>
                          <a:cs typeface="Arial" panose="020B0604020202020204" pitchFamily="34" charset="0"/>
                        </a:rPr>
                        <a:t>less than 50% </a:t>
                      </a:r>
                      <a:r>
                        <a:rPr lang="en-US" sz="1100" dirty="0" smtClean="0">
                          <a:latin typeface="Arial" panose="020B0604020202020204" pitchFamily="34" charset="0"/>
                          <a:cs typeface="Arial" panose="020B0604020202020204" pitchFamily="34" charset="0"/>
                        </a:rPr>
                        <a:t>of agency components incorporated specific applicable Section 508 Accessibility Standards as requirements in each procurement solicitation… </a:t>
                      </a:r>
                    </a:p>
                    <a:p>
                      <a:pPr marL="285750" lvl="0" indent="-285750">
                        <a:spcBef>
                          <a:spcPts val="0"/>
                        </a:spcBef>
                        <a:spcAft>
                          <a:spcPts val="0"/>
                        </a:spcAft>
                        <a:buFont typeface="Arial" pitchFamily="34" charset="0"/>
                        <a:buChar char="•"/>
                      </a:pPr>
                      <a:r>
                        <a:rPr lang="en-US" sz="1100" b="1" dirty="0" smtClean="0">
                          <a:solidFill>
                            <a:schemeClr val="tx2"/>
                          </a:solidFill>
                          <a:latin typeface="Arial" panose="020B0604020202020204" pitchFamily="34" charset="0"/>
                          <a:cs typeface="Arial" panose="020B0604020202020204" pitchFamily="34" charset="0"/>
                        </a:rPr>
                        <a:t>Little to no validation</a:t>
                      </a:r>
                      <a:r>
                        <a:rPr lang="en-US" sz="1100" b="1"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against Section 508 criteria performed on procured products </a:t>
                      </a:r>
                      <a:endParaRPr lang="en-US" sz="11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797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US E-Government Website Quality Report  - 2012</a:t>
                      </a:r>
                    </a:p>
                    <a:p>
                      <a:endParaRPr lang="en-US" sz="11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85750" lvl="0" indent="-285750">
                        <a:lnSpc>
                          <a:spcPct val="100000"/>
                        </a:lnSpc>
                        <a:spcBef>
                          <a:spcPts val="0"/>
                        </a:spcBef>
                        <a:spcAft>
                          <a:spcPts val="0"/>
                        </a:spcAft>
                        <a:buFont typeface="Arial" pitchFamily="34" charset="0"/>
                        <a:buChar char="•"/>
                      </a:pPr>
                      <a:r>
                        <a:rPr lang="en-US" sz="1100" dirty="0" smtClean="0">
                          <a:latin typeface="Arial" panose="020B0604020202020204" pitchFamily="34" charset="0"/>
                          <a:cs typeface="Arial" panose="020B0604020202020204" pitchFamily="34" charset="0"/>
                        </a:rPr>
                        <a:t>The accessibility benchmark shows that </a:t>
                      </a:r>
                      <a:r>
                        <a:rPr lang="en-US" sz="1100" b="1" dirty="0" smtClean="0">
                          <a:solidFill>
                            <a:schemeClr val="tx2"/>
                          </a:solidFill>
                          <a:latin typeface="Arial" panose="020B0604020202020204" pitchFamily="34" charset="0"/>
                          <a:cs typeface="Arial" panose="020B0604020202020204" pitchFamily="34" charset="0"/>
                        </a:rPr>
                        <a:t>two-thirds of federal sites achieved a moderate level</a:t>
                      </a:r>
                      <a:r>
                        <a:rPr lang="en-US" sz="1100" dirty="0" smtClean="0">
                          <a:solidFill>
                            <a:schemeClr val="tx2"/>
                          </a:solidFill>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of compliance federal sites </a:t>
                      </a:r>
                    </a:p>
                    <a:p>
                      <a:pPr marL="285750" lvl="0" indent="-285750">
                        <a:lnSpc>
                          <a:spcPct val="100000"/>
                        </a:lnSpc>
                        <a:spcBef>
                          <a:spcPts val="0"/>
                        </a:spcBef>
                        <a:spcAft>
                          <a:spcPts val="0"/>
                        </a:spcAft>
                        <a:buFont typeface="Arial" pitchFamily="34" charset="0"/>
                        <a:buChar char="•"/>
                      </a:pPr>
                      <a:r>
                        <a:rPr lang="en-US" sz="1100" b="1" dirty="0" smtClean="0">
                          <a:solidFill>
                            <a:schemeClr val="tx2"/>
                          </a:solidFill>
                          <a:latin typeface="Arial" panose="020B0604020202020204" pitchFamily="34" charset="0"/>
                          <a:cs typeface="Arial" panose="020B0604020202020204" pitchFamily="34" charset="0"/>
                        </a:rPr>
                        <a:t>28% of sites </a:t>
                      </a:r>
                      <a:r>
                        <a:rPr lang="en-US" sz="1100" dirty="0" smtClean="0">
                          <a:latin typeface="Arial" panose="020B0604020202020204" pitchFamily="34" charset="0"/>
                          <a:cs typeface="Arial" panose="020B0604020202020204" pitchFamily="34" charset="0"/>
                        </a:rPr>
                        <a:t>in the study achieved the </a:t>
                      </a:r>
                      <a:r>
                        <a:rPr lang="en-US" sz="1100" dirty="0" smtClean="0">
                          <a:solidFill>
                            <a:schemeClr val="tx2"/>
                          </a:solidFill>
                          <a:latin typeface="Arial" panose="020B0604020202020204" pitchFamily="34" charset="0"/>
                          <a:cs typeface="Arial" panose="020B0604020202020204" pitchFamily="34" charset="0"/>
                        </a:rPr>
                        <a:t>lowest</a:t>
                      </a:r>
                      <a:r>
                        <a:rPr lang="en-US" sz="1100" dirty="0" smtClean="0">
                          <a:latin typeface="Arial" panose="020B0604020202020204" pitchFamily="34" charset="0"/>
                          <a:cs typeface="Arial" panose="020B0604020202020204" pitchFamily="34" charset="0"/>
                        </a:rPr>
                        <a:t> compliance band.</a:t>
                      </a:r>
                    </a:p>
                    <a:p>
                      <a:pPr marL="285750" lvl="0" indent="-285750">
                        <a:lnSpc>
                          <a:spcPct val="100000"/>
                        </a:lnSpc>
                        <a:spcBef>
                          <a:spcPts val="0"/>
                        </a:spcBef>
                        <a:spcAft>
                          <a:spcPts val="0"/>
                        </a:spcAft>
                        <a:buFont typeface="Arial" pitchFamily="34" charset="0"/>
                        <a:buChar char="•"/>
                      </a:pPr>
                      <a:r>
                        <a:rPr lang="en-US" sz="1100" b="1" dirty="0" smtClean="0">
                          <a:solidFill>
                            <a:schemeClr val="tx2"/>
                          </a:solidFill>
                          <a:latin typeface="Arial" panose="020B0604020202020204" pitchFamily="34" charset="0"/>
                          <a:cs typeface="Arial" panose="020B0604020202020204" pitchFamily="34" charset="0"/>
                        </a:rPr>
                        <a:t>Automated testing only</a:t>
                      </a:r>
                      <a:r>
                        <a:rPr lang="en-US" sz="1100" dirty="0" smtClean="0">
                          <a:latin typeface="Arial" panose="020B0604020202020204" pitchFamily="34" charset="0"/>
                          <a:cs typeface="Arial" panose="020B0604020202020204" pitchFamily="34" charset="0"/>
                        </a:rPr>
                        <a:t>; tool(s) not defined</a:t>
                      </a:r>
                      <a:endParaRPr lang="en-US" sz="11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bl>
          </a:graphicData>
        </a:graphic>
      </p:graphicFrame>
      <p:sp>
        <p:nvSpPr>
          <p:cNvPr id="7" name="Rectangle 3"/>
          <p:cNvSpPr txBox="1">
            <a:spLocks noChangeArrowheads="1"/>
          </p:cNvSpPr>
          <p:nvPr/>
        </p:nvSpPr>
        <p:spPr bwMode="auto">
          <a:xfrm>
            <a:off x="97969" y="4572000"/>
            <a:ext cx="8420432" cy="390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282575" indent="-282575" algn="l" rtl="0" fontAlgn="base">
              <a:spcBef>
                <a:spcPct val="50000"/>
              </a:spcBef>
              <a:spcAft>
                <a:spcPct val="0"/>
              </a:spcAft>
              <a:buBlip>
                <a:blip r:embed="rId3"/>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eaLnBrk="1" hangingPunct="1">
              <a:lnSpc>
                <a:spcPct val="110000"/>
              </a:lnSpc>
              <a:spcBef>
                <a:spcPts val="300"/>
              </a:spcBef>
              <a:spcAft>
                <a:spcPts val="300"/>
              </a:spcAft>
              <a:buClrTx/>
              <a:buFontTx/>
              <a:buNone/>
            </a:pPr>
            <a:r>
              <a:rPr lang="en-US" sz="1600" b="1" kern="0" dirty="0" smtClean="0">
                <a:latin typeface="Arial" panose="020B0604020202020204" pitchFamily="34" charset="0"/>
                <a:cs typeface="Arial" panose="020B0604020202020204" pitchFamily="34" charset="0"/>
              </a:rPr>
              <a:t>The situation in Europe and the rest of the world isn’t any better…</a:t>
            </a:r>
          </a:p>
          <a:p>
            <a:pPr marL="0" indent="0" eaLnBrk="1" hangingPunct="1">
              <a:lnSpc>
                <a:spcPct val="100000"/>
              </a:lnSpc>
              <a:spcBef>
                <a:spcPts val="300"/>
              </a:spcBef>
              <a:spcAft>
                <a:spcPts val="300"/>
              </a:spcAft>
              <a:buClrTx/>
              <a:buFontTx/>
              <a:buNone/>
            </a:pPr>
            <a:endParaRPr lang="en-US" sz="1600" b="1" kern="0" dirty="0" smtClean="0">
              <a:solidFill>
                <a:schemeClr val="bg1"/>
              </a:solidFill>
              <a:latin typeface="Arial" panose="020B0604020202020204" pitchFamily="34" charset="0"/>
              <a:cs typeface="Arial" panose="020B0604020202020204" pitchFamily="34" charset="0"/>
            </a:endParaRPr>
          </a:p>
        </p:txBody>
      </p:sp>
      <p:graphicFrame>
        <p:nvGraphicFramePr>
          <p:cNvPr id="6" name="Content Placeholder 4" descr="Table of Europe / Global  reports"/>
          <p:cNvGraphicFramePr>
            <a:graphicFrameLocks/>
          </p:cNvGraphicFramePr>
          <p:nvPr>
            <p:extLst/>
          </p:nvPr>
        </p:nvGraphicFramePr>
        <p:xfrm>
          <a:off x="165810" y="4876800"/>
          <a:ext cx="8682507" cy="1581848"/>
        </p:xfrm>
        <a:graphic>
          <a:graphicData uri="http://schemas.openxmlformats.org/drawingml/2006/table">
            <a:tbl>
              <a:tblPr firstRow="1" bandRow="1">
                <a:tableStyleId>{5C22544A-7EE6-4342-B048-85BDC9FD1C3A}</a:tableStyleId>
              </a:tblPr>
              <a:tblGrid>
                <a:gridCol w="3318457"/>
                <a:gridCol w="5364050"/>
              </a:tblGrid>
              <a:tr h="370268">
                <a:tc>
                  <a:txBody>
                    <a:bodyPr/>
                    <a:lstStyle/>
                    <a:p>
                      <a:r>
                        <a:rPr lang="en-US" sz="1100" dirty="0" smtClean="0">
                          <a:solidFill>
                            <a:schemeClr val="bg1"/>
                          </a:solidFill>
                          <a:latin typeface="Arial" panose="020B0604020202020204" pitchFamily="34" charset="0"/>
                          <a:cs typeface="Arial" panose="020B0604020202020204" pitchFamily="34" charset="0"/>
                        </a:rPr>
                        <a:t>Source</a:t>
                      </a:r>
                      <a:endParaRPr lang="en-US" sz="11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Results</a:t>
                      </a:r>
                      <a:endParaRPr lang="en-US" sz="1100" dirty="0">
                        <a:solidFill>
                          <a:schemeClr val="bg1"/>
                        </a:solidFill>
                        <a:latin typeface="Arial" panose="020B0604020202020204" pitchFamily="34" charset="0"/>
                        <a:cs typeface="Arial" panose="020B0604020202020204" pitchFamily="34" charset="0"/>
                      </a:endParaRPr>
                    </a:p>
                  </a:txBody>
                  <a:tcPr anchor="ctr">
                    <a:solidFill>
                      <a:schemeClr val="accent1">
                        <a:lumMod val="75000"/>
                      </a:schemeClr>
                    </a:solidFill>
                  </a:tcPr>
                </a:tc>
              </a:tr>
              <a:tr h="612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European Commission research behind Proposed Directive on Accessibility of Public Sector websites (Dec 2012) </a:t>
                      </a:r>
                      <a:endParaRPr lang="en-US" sz="13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85750" lvl="0" indent="-285750">
                        <a:spcBef>
                          <a:spcPts val="300"/>
                        </a:spcBef>
                        <a:spcAft>
                          <a:spcPts val="300"/>
                        </a:spcAft>
                        <a:buFont typeface="Arial" pitchFamily="34" charset="0"/>
                        <a:buChar char="•"/>
                      </a:pPr>
                      <a:r>
                        <a:rPr lang="en-US" sz="1300" dirty="0" smtClean="0">
                          <a:latin typeface="Arial" panose="020B0604020202020204" pitchFamily="34" charset="0"/>
                          <a:cs typeface="Arial" panose="020B0604020202020204" pitchFamily="34" charset="0"/>
                        </a:rPr>
                        <a:t>Only </a:t>
                      </a:r>
                      <a:r>
                        <a:rPr lang="en-US" sz="1300" b="1" dirty="0" smtClean="0">
                          <a:solidFill>
                            <a:schemeClr val="tx2"/>
                          </a:solidFill>
                          <a:latin typeface="Arial" panose="020B0604020202020204" pitchFamily="34" charset="0"/>
                          <a:cs typeface="Arial" panose="020B0604020202020204" pitchFamily="34" charset="0"/>
                        </a:rPr>
                        <a:t>one-third</a:t>
                      </a:r>
                      <a:r>
                        <a:rPr lang="en-US" sz="1300" dirty="0" smtClean="0">
                          <a:solidFill>
                            <a:schemeClr val="tx2"/>
                          </a:solidFill>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of Europe’s 761,000 public-sector and government websites are accessible</a:t>
                      </a:r>
                    </a:p>
                    <a:p>
                      <a:pPr marL="342900" lvl="0" indent="-342900">
                        <a:buFont typeface="Arial" pitchFamily="34" charset="0"/>
                        <a:buChar char="•"/>
                      </a:pPr>
                      <a:endParaRPr lang="en-US" sz="13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0" dirty="0" smtClean="0">
                          <a:latin typeface="Arial" panose="020B0604020202020204" pitchFamily="34" charset="0"/>
                          <a:cs typeface="Arial" panose="020B0604020202020204" pitchFamily="34" charset="0"/>
                        </a:rPr>
                        <a:t>G3ict: CRPD 2012 ICT Accessibility Progress Report </a:t>
                      </a:r>
                      <a:endParaRPr lang="en-US" sz="13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itchFamily="34" charset="0"/>
                        <a:buChar char="•"/>
                        <a:tabLst/>
                        <a:defRPr/>
                      </a:pPr>
                      <a:r>
                        <a:rPr lang="en-US" sz="1300" kern="0" dirty="0" smtClean="0">
                          <a:latin typeface="Arial" panose="020B0604020202020204" pitchFamily="34" charset="0"/>
                          <a:cs typeface="Arial" panose="020B0604020202020204" pitchFamily="34" charset="0"/>
                        </a:rPr>
                        <a:t>Indicates </a:t>
                      </a:r>
                      <a:r>
                        <a:rPr lang="en-US" sz="1300" b="1" kern="0" dirty="0" smtClean="0">
                          <a:solidFill>
                            <a:schemeClr val="tx2"/>
                          </a:solidFill>
                          <a:latin typeface="Arial" panose="020B0604020202020204" pitchFamily="34" charset="0"/>
                          <a:cs typeface="Arial" panose="020B0604020202020204" pitchFamily="34" charset="0"/>
                        </a:rPr>
                        <a:t>significant deficits </a:t>
                      </a:r>
                      <a:r>
                        <a:rPr lang="en-US" sz="1300" kern="0" dirty="0" smtClean="0">
                          <a:latin typeface="Arial" panose="020B0604020202020204" pitchFamily="34" charset="0"/>
                          <a:cs typeface="Arial" panose="020B0604020202020204" pitchFamily="34" charset="0"/>
                        </a:rPr>
                        <a:t>to set in place a foundation to promote ICT accessibility</a:t>
                      </a:r>
                      <a:endParaRPr lang="en-US" sz="13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77311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bwMode="auto">
          <a:xfrm>
            <a:off x="8686800" y="6519470"/>
            <a:ext cx="4572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p>
            <a:pPr algn="r">
              <a:lnSpc>
                <a:spcPct val="100000"/>
              </a:lnSpc>
              <a:buClrTx/>
            </a:pPr>
            <a:fld id="{45564F91-3F82-4A95-BD09-DA67A8A49CF4}" type="slidenum">
              <a:rPr lang="en-US" sz="1300" b="1">
                <a:latin typeface="Arial" panose="020B0604020202020204" pitchFamily="34" charset="0"/>
                <a:cs typeface="Arial" panose="020B0604020202020204" pitchFamily="34" charset="0"/>
              </a:rPr>
              <a:pPr algn="r">
                <a:lnSpc>
                  <a:spcPct val="100000"/>
                </a:lnSpc>
                <a:buClrTx/>
              </a:pPr>
              <a:t>7</a:t>
            </a:fld>
            <a:endParaRPr lang="en-US" sz="1300" b="1" dirty="0">
              <a:latin typeface="Arial" panose="020B0604020202020204" pitchFamily="34" charset="0"/>
              <a:cs typeface="Arial" panose="020B0604020202020204" pitchFamily="34" charset="0"/>
            </a:endParaRPr>
          </a:p>
        </p:txBody>
      </p:sp>
      <p:sp>
        <p:nvSpPr>
          <p:cNvPr id="89090" name="Rectangle 2"/>
          <p:cNvSpPr>
            <a:spLocks noGrp="1" noChangeArrowheads="1"/>
          </p:cNvSpPr>
          <p:nvPr>
            <p:ph type="title"/>
          </p:nvPr>
        </p:nvSpPr>
        <p:spPr>
          <a:xfrm>
            <a:off x="301750" y="653833"/>
            <a:ext cx="8686800" cy="457200"/>
          </a:xfrm>
        </p:spPr>
        <p:txBody>
          <a:bodyPr>
            <a:normAutofit/>
          </a:bodyPr>
          <a:lstStyle/>
          <a:p>
            <a:pPr marL="0" lvl="0" indent="0" algn="r">
              <a:spcBef>
                <a:spcPts val="300"/>
              </a:spcBef>
              <a:spcAft>
                <a:spcPts val="300"/>
              </a:spcAft>
            </a:pPr>
            <a:r>
              <a:rPr lang="en-US" sz="2400" b="0" dirty="0" smtClean="0">
                <a:effectLst/>
                <a:latin typeface="Arial" panose="020B0604020202020204" pitchFamily="34" charset="0"/>
                <a:cs typeface="Arial" panose="020B0604020202020204" pitchFamily="34" charset="0"/>
              </a:rPr>
              <a:t>Reasons for Low EIR Accessibility Adoption</a:t>
            </a:r>
            <a:endParaRPr lang="en-US" sz="2400" b="0" dirty="0">
              <a:effectLst/>
              <a:latin typeface="Arial" panose="020B0604020202020204" pitchFamily="34" charset="0"/>
              <a:cs typeface="Arial" panose="020B0604020202020204" pitchFamily="34" charset="0"/>
            </a:endParaRPr>
          </a:p>
        </p:txBody>
      </p:sp>
      <p:sp>
        <p:nvSpPr>
          <p:cNvPr id="89091" name="Rectangle 3"/>
          <p:cNvSpPr>
            <a:spLocks noGrp="1" noChangeArrowheads="1"/>
          </p:cNvSpPr>
          <p:nvPr>
            <p:ph idx="1"/>
          </p:nvPr>
        </p:nvSpPr>
        <p:spPr>
          <a:xfrm>
            <a:off x="204282" y="1676400"/>
            <a:ext cx="8754892" cy="5359269"/>
          </a:xfrm>
        </p:spPr>
        <p:txBody>
          <a:bodyPr>
            <a:normAutofit/>
          </a:bodyPr>
          <a:lstStyle/>
          <a:p>
            <a:pPr marL="68580" indent="0">
              <a:spcBef>
                <a:spcPts val="0"/>
              </a:spcBef>
              <a:spcAft>
                <a:spcPts val="0"/>
              </a:spcAft>
              <a:buNone/>
            </a:pPr>
            <a:r>
              <a:rPr lang="en-US" sz="1800" b="1" dirty="0" smtClean="0">
                <a:latin typeface="Arial" panose="020B0604020202020204" pitchFamily="34" charset="0"/>
                <a:cs typeface="Arial" panose="020B0604020202020204" pitchFamily="34" charset="0"/>
              </a:rPr>
              <a:t>Technical challenges</a:t>
            </a:r>
          </a:p>
          <a:p>
            <a:pPr marL="354330" indent="-285750">
              <a:spcBef>
                <a:spcPts val="0"/>
              </a:spcBef>
              <a:spcAft>
                <a:spcPts val="0"/>
              </a:spcAft>
              <a:buClr>
                <a:schemeClr val="tx2"/>
              </a:buClr>
              <a:buFont typeface="Arial" pitchFamily="34" charset="0"/>
              <a:buChar char="•"/>
            </a:pPr>
            <a:r>
              <a:rPr lang="en-US" sz="1800" dirty="0" smtClean="0">
                <a:latin typeface="Arial" panose="020B0604020202020204" pitchFamily="34" charset="0"/>
                <a:cs typeface="Arial" panose="020B0604020202020204" pitchFamily="34" charset="0"/>
              </a:rPr>
              <a:t>Continued </a:t>
            </a:r>
            <a:r>
              <a:rPr lang="en-US" sz="1800" dirty="0">
                <a:latin typeface="Arial" panose="020B0604020202020204" pitchFamily="34" charset="0"/>
                <a:cs typeface="Arial" panose="020B0604020202020204" pitchFamily="34" charset="0"/>
              </a:rPr>
              <a:t>investments </a:t>
            </a:r>
            <a:r>
              <a:rPr lang="en-US" sz="1800" dirty="0" smtClean="0">
                <a:latin typeface="Arial" panose="020B0604020202020204" pitchFamily="34" charset="0"/>
                <a:cs typeface="Arial" panose="020B0604020202020204" pitchFamily="34" charset="0"/>
              </a:rPr>
              <a:t>in inaccessible legacy products and platforms</a:t>
            </a:r>
          </a:p>
          <a:p>
            <a:pPr marL="354330" indent="-285750">
              <a:spcBef>
                <a:spcPts val="0"/>
              </a:spcBef>
              <a:spcAft>
                <a:spcPts val="0"/>
              </a:spcAft>
              <a:buClr>
                <a:schemeClr val="tx2"/>
              </a:buClr>
              <a:buFont typeface="Arial" pitchFamily="34" charset="0"/>
              <a:buChar char="•"/>
            </a:pPr>
            <a:r>
              <a:rPr lang="en-US" sz="1800" dirty="0" smtClean="0">
                <a:latin typeface="Arial" panose="020B0604020202020204" pitchFamily="34" charset="0"/>
                <a:cs typeface="Arial" panose="020B0604020202020204" pitchFamily="34" charset="0"/>
              </a:rPr>
              <a:t>Technology gaps due to omission of accessibility criteria during the creation of new, EIR  technology</a:t>
            </a:r>
          </a:p>
          <a:p>
            <a:pPr>
              <a:spcBef>
                <a:spcPts val="300"/>
              </a:spcBef>
              <a:spcAft>
                <a:spcPts val="300"/>
              </a:spcAft>
              <a:buClr>
                <a:schemeClr val="tx2"/>
              </a:buClr>
              <a:buFont typeface="Arial" pitchFamily="34" charset="0"/>
              <a:buChar char="•"/>
            </a:pPr>
            <a:endParaRPr lang="en-US" sz="1800" b="1" dirty="0" smtClean="0">
              <a:latin typeface="Arial" panose="020B0604020202020204" pitchFamily="34" charset="0"/>
              <a:cs typeface="Arial" panose="020B0604020202020204" pitchFamily="34" charset="0"/>
            </a:endParaRPr>
          </a:p>
          <a:p>
            <a:pPr marL="0" indent="0">
              <a:spcBef>
                <a:spcPts val="300"/>
              </a:spcBef>
              <a:spcAft>
                <a:spcPts val="300"/>
              </a:spcAft>
              <a:buClr>
                <a:schemeClr val="tx2"/>
              </a:buClr>
              <a:buNone/>
            </a:pPr>
            <a:r>
              <a:rPr lang="en-US" sz="1800" b="1" dirty="0" smtClean="0">
                <a:latin typeface="Arial" panose="020B0604020202020204" pitchFamily="34" charset="0"/>
                <a:cs typeface="Arial" panose="020B0604020202020204" pitchFamily="34" charset="0"/>
              </a:rPr>
              <a:t>Organizational  Challenges </a:t>
            </a:r>
          </a:p>
          <a:p>
            <a:pPr>
              <a:spcBef>
                <a:spcPts val="300"/>
              </a:spcBef>
              <a:spcAft>
                <a:spcPts val="300"/>
              </a:spcAft>
              <a:buClr>
                <a:schemeClr val="tx2"/>
              </a:buClr>
              <a:buFont typeface="Arial" pitchFamily="34" charset="0"/>
              <a:buChar char="•"/>
            </a:pPr>
            <a:r>
              <a:rPr lang="en-US" sz="1800" dirty="0" smtClean="0">
                <a:latin typeface="Arial" panose="020B0604020202020204" pitchFamily="34" charset="0"/>
                <a:cs typeface="Arial" panose="020B0604020202020204" pitchFamily="34" charset="0"/>
              </a:rPr>
              <a:t>Lack </a:t>
            </a:r>
            <a:r>
              <a:rPr lang="en-US" sz="1800" dirty="0">
                <a:latin typeface="Arial" panose="020B0604020202020204" pitchFamily="34" charset="0"/>
                <a:cs typeface="Arial" panose="020B0604020202020204" pitchFamily="34" charset="0"/>
              </a:rPr>
              <a:t>of awareness of accessibility </a:t>
            </a:r>
            <a:r>
              <a:rPr lang="en-US" sz="1800" dirty="0" smtClean="0">
                <a:latin typeface="Arial" panose="020B0604020202020204" pitchFamily="34" charset="0"/>
                <a:cs typeface="Arial" panose="020B0604020202020204" pitchFamily="34" charset="0"/>
              </a:rPr>
              <a:t>and its technical standards</a:t>
            </a:r>
            <a:endParaRPr lang="en-US" sz="1800" dirty="0">
              <a:latin typeface="Arial" panose="020B0604020202020204" pitchFamily="34" charset="0"/>
              <a:cs typeface="Arial" panose="020B0604020202020204" pitchFamily="34" charset="0"/>
            </a:endParaRPr>
          </a:p>
          <a:p>
            <a:pPr>
              <a:spcBef>
                <a:spcPts val="300"/>
              </a:spcBef>
              <a:spcAft>
                <a:spcPts val="300"/>
              </a:spcAft>
              <a:buClr>
                <a:schemeClr val="tx2"/>
              </a:buClr>
              <a:buFont typeface="Arial" pitchFamily="34" charset="0"/>
              <a:buChar char="•"/>
            </a:pPr>
            <a:r>
              <a:rPr lang="en-US" sz="1800" dirty="0" smtClean="0">
                <a:latin typeface="Arial" panose="020B0604020202020204" pitchFamily="34" charset="0"/>
                <a:cs typeface="Arial" panose="020B0604020202020204" pitchFamily="34" charset="0"/>
              </a:rPr>
              <a:t>Accessibility </a:t>
            </a:r>
            <a:r>
              <a:rPr lang="en-US" sz="1800" dirty="0">
                <a:latin typeface="Arial" panose="020B0604020202020204" pitchFamily="34" charset="0"/>
                <a:cs typeface="Arial" panose="020B0604020202020204" pitchFamily="34" charset="0"/>
              </a:rPr>
              <a:t>d</a:t>
            </a:r>
            <a:r>
              <a:rPr lang="en-US" sz="1800" dirty="0" smtClean="0">
                <a:latin typeface="Arial" panose="020B0604020202020204" pitchFamily="34" charset="0"/>
                <a:cs typeface="Arial" panose="020B0604020202020204" pitchFamily="34" charset="0"/>
              </a:rPr>
              <a:t>eemed unnecessary </a:t>
            </a:r>
            <a:r>
              <a:rPr lang="en-US" sz="1800" dirty="0">
                <a:latin typeface="Arial" panose="020B0604020202020204" pitchFamily="34" charset="0"/>
                <a:cs typeface="Arial" panose="020B0604020202020204" pitchFamily="34" charset="0"/>
              </a:rPr>
              <a:t>or optional</a:t>
            </a:r>
          </a:p>
          <a:p>
            <a:pPr>
              <a:spcBef>
                <a:spcPts val="300"/>
              </a:spcBef>
              <a:spcAft>
                <a:spcPts val="300"/>
              </a:spcAft>
              <a:buClr>
                <a:schemeClr val="tx2"/>
              </a:buClr>
              <a:buFont typeface="Arial" pitchFamily="34" charset="0"/>
              <a:buChar char="•"/>
            </a:pPr>
            <a:r>
              <a:rPr lang="en-US" sz="1800" dirty="0" smtClean="0">
                <a:latin typeface="Arial" panose="020B0604020202020204" pitchFamily="34" charset="0"/>
                <a:cs typeface="Arial" panose="020B0604020202020204" pitchFamily="34" charset="0"/>
              </a:rPr>
              <a:t>Accessibility understood too late in project / program to </a:t>
            </a:r>
            <a:r>
              <a:rPr lang="en-US" sz="1800" dirty="0">
                <a:latin typeface="Arial" panose="020B0604020202020204" pitchFamily="34" charset="0"/>
                <a:cs typeface="Arial" panose="020B0604020202020204" pitchFamily="34" charset="0"/>
              </a:rPr>
              <a:t>be addressed</a:t>
            </a:r>
          </a:p>
          <a:p>
            <a:pPr>
              <a:spcBef>
                <a:spcPts val="300"/>
              </a:spcBef>
              <a:spcAft>
                <a:spcPts val="30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Lack of technical skills, tools, or training programs </a:t>
            </a:r>
          </a:p>
          <a:p>
            <a:pPr>
              <a:spcBef>
                <a:spcPts val="300"/>
              </a:spcBef>
              <a:spcAft>
                <a:spcPts val="300"/>
              </a:spcAft>
              <a:buClr>
                <a:schemeClr val="tx2"/>
              </a:buClr>
              <a:buFont typeface="Arial" pitchFamily="34" charset="0"/>
              <a:buChar char="•"/>
            </a:pPr>
            <a:r>
              <a:rPr lang="en-US" sz="1800" u="sng" dirty="0" smtClean="0">
                <a:latin typeface="Arial" panose="020B0604020202020204" pitchFamily="34" charset="0"/>
                <a:cs typeface="Arial" panose="020B0604020202020204" pitchFamily="34" charset="0"/>
              </a:rPr>
              <a:t>No </a:t>
            </a:r>
            <a:r>
              <a:rPr lang="en-US" sz="1800" u="sng" dirty="0">
                <a:latin typeface="Arial" panose="020B0604020202020204" pitchFamily="34" charset="0"/>
                <a:cs typeface="Arial" panose="020B0604020202020204" pitchFamily="34" charset="0"/>
              </a:rPr>
              <a:t>organizational policies or objectives related to IT accessibility </a:t>
            </a:r>
          </a:p>
          <a:p>
            <a:pPr>
              <a:spcBef>
                <a:spcPts val="300"/>
              </a:spcBef>
              <a:spcAft>
                <a:spcPts val="300"/>
              </a:spcAft>
              <a:buClr>
                <a:schemeClr val="tx2"/>
              </a:buClr>
              <a:buFont typeface="Arial" pitchFamily="34" charset="0"/>
              <a:buChar char="•"/>
            </a:pPr>
            <a:r>
              <a:rPr lang="en-US" sz="1800" u="sng" dirty="0">
                <a:latin typeface="Arial" panose="020B0604020202020204" pitchFamily="34" charset="0"/>
                <a:cs typeface="Arial" panose="020B0604020202020204" pitchFamily="34" charset="0"/>
              </a:rPr>
              <a:t>No one responsible or accountable for accessibility</a:t>
            </a:r>
          </a:p>
          <a:p>
            <a:pPr>
              <a:spcBef>
                <a:spcPts val="300"/>
              </a:spcBef>
              <a:spcAft>
                <a:spcPts val="300"/>
              </a:spcAft>
              <a:buClr>
                <a:schemeClr val="tx2"/>
              </a:buClr>
              <a:buFont typeface="Arial" pitchFamily="34" charset="0"/>
              <a:buChar char="•"/>
            </a:pPr>
            <a:endParaRPr lang="en-US" sz="1800" dirty="0" smtClean="0">
              <a:latin typeface="Arial" panose="020B0604020202020204" pitchFamily="34" charset="0"/>
              <a:cs typeface="Arial" panose="020B0604020202020204" pitchFamily="34" charset="0"/>
            </a:endParaRPr>
          </a:p>
        </p:txBody>
      </p:sp>
      <p:pic>
        <p:nvPicPr>
          <p:cNvPr id="5" name="Picture 2" descr="man asking why&#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colorTemperature colorTemp="5725"/>
                    </a14:imgEffect>
                    <a14:imgEffect>
                      <a14:brightnessContrast bright="15000" contrast="9000"/>
                    </a14:imgEffect>
                  </a14:imgLayer>
                </a14:imgProps>
              </a:ext>
              <a:ext uri="{28A0092B-C50C-407E-A947-70E740481C1C}">
                <a14:useLocalDpi xmlns:a14="http://schemas.microsoft.com/office/drawing/2010/main" val="0"/>
              </a:ext>
            </a:extLst>
          </a:blip>
          <a:srcRect/>
          <a:stretch>
            <a:fillRect/>
          </a:stretch>
        </p:blipFill>
        <p:spPr bwMode="auto">
          <a:xfrm>
            <a:off x="6857342" y="4706843"/>
            <a:ext cx="2058058" cy="154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557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noChangeArrowheads="1"/>
          </p:cNvSpPr>
          <p:nvPr>
            <p:ph type="sldNum" sz="quarter" idx="12"/>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b="0">
                <a:solidFill>
                  <a:schemeClr val="tx1"/>
                </a:solidFill>
              </a:rPr>
              <a:pPr/>
              <a:t>8</a:t>
            </a:fld>
            <a:endParaRPr lang="en-US" b="0" dirty="0">
              <a:solidFill>
                <a:schemeClr val="tx1"/>
              </a:solidFill>
            </a:endParaRPr>
          </a:p>
        </p:txBody>
      </p:sp>
      <p:sp>
        <p:nvSpPr>
          <p:cNvPr id="10" name="Title"/>
          <p:cNvSpPr txBox="1">
            <a:spLocks noGrp="1" noChangeArrowheads="1"/>
          </p:cNvSpPr>
          <p:nvPr>
            <p:ph type="title"/>
          </p:nvPr>
        </p:nvSpPr>
        <p:spPr>
          <a:xfrm>
            <a:off x="228600" y="381000"/>
            <a:ext cx="8570714" cy="1143000"/>
          </a:xfrm>
          <a:prstGeom prst="rect">
            <a:avLst/>
          </a:prstGeo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IT accessibility today is a governance </a:t>
            </a:r>
            <a:r>
              <a:rPr lang="en-US" sz="2400" b="0" dirty="0">
                <a:effectLst/>
                <a:latin typeface="Arial" panose="020B0604020202020204" pitchFamily="34" charset="0"/>
                <a:cs typeface="Arial" panose="020B0604020202020204" pitchFamily="34" charset="0"/>
              </a:rPr>
              <a:t>problem</a:t>
            </a:r>
            <a:endParaRPr lang="en-US" sz="2400" b="0" dirty="0">
              <a:effectLst/>
              <a:latin typeface="Arial" panose="020B0604020202020204" pitchFamily="34" charset="0"/>
              <a:cs typeface="Arial" panose="020B0604020202020204" pitchFamily="34" charset="0"/>
            </a:endParaRPr>
          </a:p>
        </p:txBody>
      </p:sp>
      <p:sp>
        <p:nvSpPr>
          <p:cNvPr id="89091" name="Rectangle 3" descr="Man in from of a pole with arrows poinitng in all directions"/>
          <p:cNvSpPr>
            <a:spLocks noGrp="1" noChangeArrowheads="1"/>
          </p:cNvSpPr>
          <p:nvPr>
            <p:ph sz="half" idx="1"/>
          </p:nvPr>
        </p:nvSpPr>
        <p:spPr>
          <a:xfrm>
            <a:off x="342900" y="1801265"/>
            <a:ext cx="6934199" cy="2397486"/>
          </a:xfrm>
        </p:spPr>
        <p:txBody>
          <a:bodyPr>
            <a:normAutofit fontScale="25000" lnSpcReduction="20000"/>
          </a:bodyPr>
          <a:lstStyle/>
          <a:p>
            <a:pPr marL="68580" indent="0">
              <a:lnSpc>
                <a:spcPct val="120000"/>
              </a:lnSpc>
              <a:spcBef>
                <a:spcPts val="300"/>
              </a:spcBef>
              <a:spcAft>
                <a:spcPts val="300"/>
              </a:spcAft>
              <a:buNone/>
            </a:pPr>
            <a:r>
              <a:rPr lang="en-US" sz="9600" b="1" dirty="0">
                <a:latin typeface="Arial" panose="020B0604020202020204" pitchFamily="34" charset="0"/>
                <a:cs typeface="Arial" panose="020B0604020202020204" pitchFamily="34" charset="0"/>
              </a:rPr>
              <a:t>Pushing technical </a:t>
            </a:r>
            <a:r>
              <a:rPr lang="en-US" sz="9600" b="1" dirty="0" smtClean="0">
                <a:latin typeface="Arial" panose="020B0604020202020204" pitchFamily="34" charset="0"/>
                <a:cs typeface="Arial" panose="020B0604020202020204" pitchFamily="34" charset="0"/>
              </a:rPr>
              <a:t>specifications/standards </a:t>
            </a:r>
            <a:r>
              <a:rPr lang="en-US" sz="9600" b="1" dirty="0">
                <a:latin typeface="Arial" panose="020B0604020202020204" pitchFamily="34" charset="0"/>
                <a:cs typeface="Arial" panose="020B0604020202020204" pitchFamily="34" charset="0"/>
              </a:rPr>
              <a:t>has not been an adequate adoption </a:t>
            </a:r>
            <a:r>
              <a:rPr lang="en-US" sz="9600" b="1" dirty="0" smtClean="0">
                <a:latin typeface="Arial" panose="020B0604020202020204" pitchFamily="34" charset="0"/>
                <a:cs typeface="Arial" panose="020B0604020202020204" pitchFamily="34" charset="0"/>
              </a:rPr>
              <a:t>driver</a:t>
            </a:r>
          </a:p>
          <a:p>
            <a:pPr marL="411480">
              <a:lnSpc>
                <a:spcPct val="120000"/>
              </a:lnSpc>
              <a:spcBef>
                <a:spcPts val="300"/>
              </a:spcBef>
              <a:spcAft>
                <a:spcPts val="300"/>
              </a:spcAft>
            </a:pPr>
            <a:r>
              <a:rPr lang="en-US" sz="8000" dirty="0" smtClean="0">
                <a:latin typeface="Arial" panose="020B0604020202020204" pitchFamily="34" charset="0"/>
                <a:cs typeface="Arial" panose="020B0604020202020204" pitchFamily="34" charset="0"/>
              </a:rPr>
              <a:t>Technical standards are </a:t>
            </a:r>
            <a:r>
              <a:rPr lang="en-US" sz="8000" dirty="0">
                <a:latin typeface="Arial" panose="020B0604020202020204" pitchFamily="34" charset="0"/>
                <a:cs typeface="Arial" panose="020B0604020202020204" pitchFamily="34" charset="0"/>
              </a:rPr>
              <a:t>execution </a:t>
            </a:r>
            <a:r>
              <a:rPr lang="en-US" sz="8000" dirty="0" smtClean="0">
                <a:latin typeface="Arial" panose="020B0604020202020204" pitchFamily="34" charset="0"/>
                <a:cs typeface="Arial" panose="020B0604020202020204" pitchFamily="34" charset="0"/>
              </a:rPr>
              <a:t>criteria not governance criteria</a:t>
            </a:r>
          </a:p>
          <a:p>
            <a:pPr marL="411480">
              <a:lnSpc>
                <a:spcPct val="120000"/>
              </a:lnSpc>
              <a:spcBef>
                <a:spcPts val="300"/>
              </a:spcBef>
              <a:spcAft>
                <a:spcPts val="300"/>
              </a:spcAft>
            </a:pPr>
            <a:r>
              <a:rPr lang="en-US" sz="8000" dirty="0" smtClean="0">
                <a:latin typeface="Arial" panose="020B0604020202020204" pitchFamily="34" charset="0"/>
                <a:cs typeface="Arial" panose="020B0604020202020204" pitchFamily="34" charset="0"/>
              </a:rPr>
              <a:t>Nothing in today’s technical standards address governance</a:t>
            </a:r>
          </a:p>
          <a:p>
            <a:pPr marL="411480">
              <a:lnSpc>
                <a:spcPct val="120000"/>
              </a:lnSpc>
              <a:spcBef>
                <a:spcPts val="300"/>
              </a:spcBef>
              <a:spcAft>
                <a:spcPts val="300"/>
              </a:spcAft>
            </a:pPr>
            <a:r>
              <a:rPr lang="en-US" sz="8000" dirty="0" smtClean="0">
                <a:latin typeface="Arial" panose="020B0604020202020204" pitchFamily="34" charset="0"/>
                <a:cs typeface="Arial" panose="020B0604020202020204" pitchFamily="34" charset="0"/>
              </a:rPr>
              <a:t>No silver bullet </a:t>
            </a:r>
            <a:r>
              <a:rPr lang="en-US" sz="8000" dirty="0">
                <a:latin typeface="Arial" panose="020B0604020202020204" pitchFamily="34" charset="0"/>
                <a:cs typeface="Arial" panose="020B0604020202020204" pitchFamily="34" charset="0"/>
              </a:rPr>
              <a:t>technology solutions on the </a:t>
            </a:r>
            <a:r>
              <a:rPr lang="en-US" sz="8000" dirty="0" smtClean="0">
                <a:latin typeface="Arial" panose="020B0604020202020204" pitchFamily="34" charset="0"/>
                <a:cs typeface="Arial" panose="020B0604020202020204" pitchFamily="34" charset="0"/>
              </a:rPr>
              <a:t>horizon</a:t>
            </a:r>
            <a:r>
              <a:rPr lang="en-US" dirty="0" smtClean="0">
                <a:solidFill>
                  <a:srgbClr val="000000"/>
                </a:solidFill>
                <a:latin typeface="Arial" panose="020B0604020202020204" pitchFamily="34" charset="0"/>
                <a:cs typeface="Arial" panose="020B0604020202020204" pitchFamily="34" charset="0"/>
              </a:rPr>
              <a:t>			</a:t>
            </a:r>
          </a:p>
        </p:txBody>
      </p:sp>
      <p:sp>
        <p:nvSpPr>
          <p:cNvPr id="2" name="Content Placeholder 1"/>
          <p:cNvSpPr>
            <a:spLocks noGrp="1"/>
          </p:cNvSpPr>
          <p:nvPr>
            <p:ph sz="half" idx="2"/>
          </p:nvPr>
        </p:nvSpPr>
        <p:spPr>
          <a:xfrm>
            <a:off x="457200" y="5105400"/>
            <a:ext cx="8458200" cy="1219200"/>
          </a:xfrm>
        </p:spPr>
        <p:txBody>
          <a:bodyPr>
            <a:normAutofit fontScale="25000" lnSpcReduction="20000"/>
          </a:bodyPr>
          <a:lstStyle/>
          <a:p>
            <a:pPr marL="0" lvl="0" indent="0">
              <a:lnSpc>
                <a:spcPct val="120000"/>
              </a:lnSpc>
              <a:spcBef>
                <a:spcPts val="300"/>
              </a:spcBef>
              <a:spcAft>
                <a:spcPts val="300"/>
              </a:spcAft>
              <a:buNone/>
            </a:pPr>
            <a:r>
              <a:rPr lang="en-US" sz="9600" b="1" dirty="0">
                <a:latin typeface="Arial" panose="020B0604020202020204" pitchFamily="34" charset="0"/>
                <a:cs typeface="Arial" panose="020B0604020202020204" pitchFamily="34" charset="0"/>
              </a:rPr>
              <a:t>Challenge</a:t>
            </a:r>
          </a:p>
          <a:p>
            <a:pPr>
              <a:lnSpc>
                <a:spcPct val="120000"/>
              </a:lnSpc>
              <a:spcBef>
                <a:spcPts val="300"/>
              </a:spcBef>
              <a:spcAft>
                <a:spcPts val="300"/>
              </a:spcAft>
            </a:pPr>
            <a:r>
              <a:rPr lang="en-US" sz="8000" dirty="0">
                <a:solidFill>
                  <a:srgbClr val="000000"/>
                </a:solidFill>
                <a:latin typeface="Arial" panose="020B0604020202020204" pitchFamily="34" charset="0"/>
                <a:cs typeface="Arial" panose="020B0604020202020204" pitchFamily="34" charset="0"/>
              </a:rPr>
              <a:t>What can help </a:t>
            </a:r>
            <a:r>
              <a:rPr lang="en-US" sz="8000" dirty="0" smtClean="0">
                <a:solidFill>
                  <a:srgbClr val="000000"/>
                </a:solidFill>
                <a:latin typeface="Arial" panose="020B0604020202020204" pitchFamily="34" charset="0"/>
                <a:cs typeface="Arial" panose="020B0604020202020204" pitchFamily="34" charset="0"/>
              </a:rPr>
              <a:t>organizations meet </a:t>
            </a:r>
            <a:r>
              <a:rPr lang="en-US" sz="8000" dirty="0">
                <a:solidFill>
                  <a:srgbClr val="000000"/>
                </a:solidFill>
                <a:latin typeface="Arial" panose="020B0604020202020204" pitchFamily="34" charset="0"/>
                <a:cs typeface="Arial" panose="020B0604020202020204" pitchFamily="34" charset="0"/>
              </a:rPr>
              <a:t>technical standards and government regulations for ICT accessibility?</a:t>
            </a:r>
            <a:r>
              <a:rPr lang="en-US" dirty="0">
                <a:solidFill>
                  <a:srgbClr val="000000"/>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20482" name="Picture 2" descr="Dilemma image: man scratching head in front of multiple signposts"/>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62799" y="3124200"/>
            <a:ext cx="1636515" cy="229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25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C8AA99-7238-42D3-B68A-A4E1B56FEE73}" type="slidenum">
              <a:rPr lang="en-US" smtClean="0"/>
              <a:t>9</a:t>
            </a:fld>
            <a:endParaRPr lang="en-US" dirty="0"/>
          </a:p>
        </p:txBody>
      </p:sp>
      <p:sp>
        <p:nvSpPr>
          <p:cNvPr id="7" name="Title 6"/>
          <p:cNvSpPr>
            <a:spLocks noGrp="1"/>
          </p:cNvSpPr>
          <p:nvPr>
            <p:ph type="title"/>
          </p:nvPr>
        </p:nvSpPr>
        <p:spPr>
          <a:xfrm>
            <a:off x="228600" y="304800"/>
            <a:ext cx="84582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Public sector governance model trends</a:t>
            </a:r>
            <a:endParaRPr lang="en-US" sz="2400" b="0" dirty="0">
              <a:effectLst/>
              <a:latin typeface="Arial" panose="020B0604020202020204" pitchFamily="34" charset="0"/>
              <a:cs typeface="Arial" panose="020B0604020202020204" pitchFamily="34" charset="0"/>
            </a:endParaRPr>
          </a:p>
        </p:txBody>
      </p:sp>
      <p:pic>
        <p:nvPicPr>
          <p:cNvPr id="10" name="Picture 9" descr="OMB Logo"/>
          <p:cNvPicPr>
            <a:picLocks noChangeAspect="1"/>
          </p:cNvPicPr>
          <p:nvPr/>
        </p:nvPicPr>
        <p:blipFill>
          <a:blip r:embed="rId3"/>
          <a:stretch>
            <a:fillRect/>
          </a:stretch>
        </p:blipFill>
        <p:spPr>
          <a:xfrm>
            <a:off x="235864" y="2521864"/>
            <a:ext cx="907136" cy="907136"/>
          </a:xfrm>
          <a:prstGeom prst="rect">
            <a:avLst/>
          </a:prstGeom>
        </p:spPr>
      </p:pic>
      <p:sp>
        <p:nvSpPr>
          <p:cNvPr id="12" name="Content Placeholder 11"/>
          <p:cNvSpPr>
            <a:spLocks noGrp="1"/>
          </p:cNvSpPr>
          <p:nvPr>
            <p:ph sz="half" idx="1"/>
          </p:nvPr>
        </p:nvSpPr>
        <p:spPr>
          <a:xfrm>
            <a:off x="1524000" y="1600201"/>
            <a:ext cx="7383331" cy="2456823"/>
          </a:xfrm>
        </p:spPr>
        <p:txBody>
          <a:bodyPr>
            <a:normAutofit fontScale="77500" lnSpcReduction="20000"/>
          </a:bodyPr>
          <a:lstStyle/>
          <a:p>
            <a:pPr marL="0" indent="0" rtl="0" eaLnBrk="1" latinLnBrk="0" hangingPunct="1">
              <a:buNone/>
            </a:pPr>
            <a:r>
              <a:rPr lang="en-US" sz="2900" b="1" kern="1200" dirty="0" smtClean="0">
                <a:solidFill>
                  <a:schemeClr val="tx1"/>
                </a:solidFill>
                <a:effectLst/>
                <a:latin typeface="Arial" panose="020B0604020202020204" pitchFamily="34" charset="0"/>
                <a:ea typeface="+mn-ea"/>
                <a:cs typeface="Arial" panose="020B0604020202020204" pitchFamily="34" charset="0"/>
              </a:rPr>
              <a:t>President’s Office of Management and Budget (OMB) </a:t>
            </a:r>
            <a:endParaRPr lang="en-US" sz="2900" dirty="0" smtClean="0">
              <a:effectLst/>
              <a:latin typeface="Arial" panose="020B0604020202020204" pitchFamily="34" charset="0"/>
              <a:cs typeface="Arial" panose="020B0604020202020204" pitchFamily="34" charset="0"/>
            </a:endParaRPr>
          </a:p>
          <a:p>
            <a:pPr rtl="0" eaLnBrk="1" latinLnBrk="0" hangingPunct="1"/>
            <a:r>
              <a:rPr lang="en-US" sz="2600" b="1" kern="1200" dirty="0" smtClean="0">
                <a:solidFill>
                  <a:schemeClr val="tx1"/>
                </a:solidFill>
                <a:effectLst/>
                <a:latin typeface="Arial" panose="020B0604020202020204" pitchFamily="34" charset="0"/>
                <a:ea typeface="+mn-ea"/>
                <a:cs typeface="Arial" panose="020B0604020202020204" pitchFamily="34" charset="0"/>
              </a:rPr>
              <a:t>“Strategic Plan for Improving Management of Section 508 of the Rehabilitation Act” – Jan. 2013</a:t>
            </a:r>
            <a:endParaRPr lang="en-US" sz="2600" dirty="0" smtClean="0">
              <a:effectLst/>
              <a:latin typeface="Arial" panose="020B0604020202020204" pitchFamily="34" charset="0"/>
              <a:cs typeface="Arial" panose="020B0604020202020204" pitchFamily="34" charset="0"/>
            </a:endParaRPr>
          </a:p>
          <a:p>
            <a:pPr marL="742950" lvl="1" indent="-285750" rtl="0" eaLnBrk="1" latinLnBrk="0" hangingPunct="1">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Federal agencies must have accessibility statement (policy) on internet / intranet websites</a:t>
            </a:r>
            <a:endParaRPr lang="en-US" dirty="0" smtClean="0">
              <a:effectLst/>
              <a:latin typeface="Arial" panose="020B0604020202020204" pitchFamily="34" charset="0"/>
              <a:cs typeface="Arial" panose="020B0604020202020204" pitchFamily="34" charset="0"/>
            </a:endParaRPr>
          </a:p>
          <a:p>
            <a:pPr marL="742950" lvl="1" indent="-285750" rtl="0" eaLnBrk="1" latinLnBrk="0" hangingPunct="1">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Template for reporting baseline compliance by agencies to OMB / others</a:t>
            </a:r>
            <a:endParaRPr lang="en-US" dirty="0" smtClean="0">
              <a:effectLst/>
              <a:latin typeface="Arial" panose="020B0604020202020204" pitchFamily="34" charset="0"/>
              <a:cs typeface="Arial" panose="020B0604020202020204" pitchFamily="34" charset="0"/>
            </a:endParaRPr>
          </a:p>
          <a:p>
            <a:pPr marL="742950" lvl="1" indent="-285750" rtl="0" eaLnBrk="1" latinLnBrk="0" hangingPunct="1">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Naming of a 508 coordinator for each agency</a:t>
            </a:r>
            <a:endParaRPr lang="en-US" dirty="0" smtClean="0">
              <a:effectLst/>
              <a:latin typeface="Arial" panose="020B0604020202020204" pitchFamily="34" charset="0"/>
              <a:cs typeface="Arial" panose="020B0604020202020204" pitchFamily="34" charset="0"/>
            </a:endParaRPr>
          </a:p>
          <a:p>
            <a:pPr marL="742950" lvl="1" indent="-285750" rtl="0" eaLnBrk="1" latinLnBrk="0" hangingPunct="1">
              <a:buFont typeface="Courier New" panose="02070309020205020404" pitchFamily="49" charset="0"/>
              <a:buChar char="o"/>
            </a:pPr>
            <a:r>
              <a:rPr lang="en-US" sz="2000" kern="1200" dirty="0" smtClean="0">
                <a:solidFill>
                  <a:schemeClr val="tx1"/>
                </a:solidFill>
                <a:effectLst/>
                <a:latin typeface="Arial" panose="020B0604020202020204" pitchFamily="34" charset="0"/>
                <a:ea typeface="+mn-ea"/>
                <a:cs typeface="Arial" panose="020B0604020202020204" pitchFamily="34" charset="0"/>
              </a:rPr>
              <a:t>Delivery of learning modules by the GSA </a:t>
            </a:r>
            <a:endParaRPr lang="en-US" dirty="0" smtClean="0">
              <a:effectLst/>
              <a:latin typeface="Arial" panose="020B0604020202020204" pitchFamily="34" charset="0"/>
              <a:cs typeface="Arial" panose="020B0604020202020204" pitchFamily="34" charset="0"/>
            </a:endParaRPr>
          </a:p>
        </p:txBody>
      </p:sp>
      <p:pic>
        <p:nvPicPr>
          <p:cNvPr id="11" name="Picture 2" descr="AODA 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88" y="4953000"/>
            <a:ext cx="1230383" cy="6439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half" idx="2"/>
          </p:nvPr>
        </p:nvSpPr>
        <p:spPr>
          <a:xfrm>
            <a:off x="1539766" y="3886200"/>
            <a:ext cx="6994634" cy="2666999"/>
          </a:xfrm>
        </p:spPr>
        <p:txBody>
          <a:bodyPr>
            <a:normAutofit fontScale="77500" lnSpcReduction="20000"/>
          </a:bodyPr>
          <a:lstStyle/>
          <a:p>
            <a:pPr marL="0" indent="0">
              <a:buNone/>
            </a:pPr>
            <a:r>
              <a:rPr lang="en-US" sz="2600" b="1" dirty="0">
                <a:latin typeface="Arial" panose="020B0604020202020204" pitchFamily="34" charset="0"/>
                <a:cs typeface="Arial" panose="020B0604020202020204" pitchFamily="34" charset="0"/>
              </a:rPr>
              <a:t>Ontario: Accessibility for Ontarians with Disabilities Act (AODA) </a:t>
            </a:r>
            <a:endParaRPr lang="en-US" sz="2600" dirty="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Requires: Public and </a:t>
            </a:r>
            <a:r>
              <a:rPr lang="en-US" sz="2300" b="1" u="sng" dirty="0">
                <a:latin typeface="Arial" panose="020B0604020202020204" pitchFamily="34" charset="0"/>
                <a:cs typeface="Arial" panose="020B0604020202020204" pitchFamily="34" charset="0"/>
              </a:rPr>
              <a:t>private</a:t>
            </a:r>
            <a:r>
              <a:rPr lang="en-US" sz="2300" b="1" dirty="0">
                <a:latin typeface="Arial" panose="020B0604020202020204" pitchFamily="34" charset="0"/>
                <a:cs typeface="Arial" panose="020B0604020202020204" pitchFamily="34" charset="0"/>
              </a:rPr>
              <a:t> entities with over 20 employees operating in Ontario to </a:t>
            </a:r>
            <a:endParaRPr lang="en-US" sz="23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Establish accessibility policies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Establish, implement, maintain and document accessibility plans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File Accessibility Compliance Reports online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Incorporate accessibility criteria and features into procurement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Timetables for required compliance</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Fine </a:t>
            </a:r>
            <a:r>
              <a:rPr lang="en-US" dirty="0" smtClean="0">
                <a:latin typeface="Arial" panose="020B0604020202020204" pitchFamily="34" charset="0"/>
                <a:cs typeface="Arial" panose="020B0604020202020204" pitchFamily="34" charset="0"/>
              </a:rPr>
              <a:t>schedules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5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8813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37E061906B8D41B78466604C53C4AE" ma:contentTypeVersion="28" ma:contentTypeDescription="Create a new document." ma:contentTypeScope="" ma:versionID="b1fac3747e4839e2d4ffb6e4054a9b09">
  <xsd:schema xmlns:xsd="http://www.w3.org/2001/XMLSchema" xmlns:xs="http://www.w3.org/2001/XMLSchema" xmlns:p="http://schemas.microsoft.com/office/2006/metadata/properties" xmlns:ns2="1624d5a5-934e-431c-bdeb-2205adc15921" targetNamespace="http://schemas.microsoft.com/office/2006/metadata/properties" ma:root="true" ma:fieldsID="54ec43d53a1f88dddf6650d30005016a" ns2:_="">
    <xsd:import namespace="1624d5a5-934e-431c-bdeb-2205adc15921"/>
    <xsd:element name="properties">
      <xsd:complexType>
        <xsd:sequence>
          <xsd:element name="documentManagement">
            <xsd:complexType>
              <xsd:all>
                <xsd:element ref="ns2:DocumentCategory"/>
                <xsd:element ref="ns2:DocumentSummary"/>
                <xsd:element ref="ns2:DocumentPublishDate"/>
                <xsd:element ref="ns2:DIRDepartment" minOccurs="0"/>
                <xsd:element ref="ns2:RedirectURL" minOccurs="0"/>
                <xsd:element ref="ns2:SearchSummary" minOccurs="0"/>
                <xsd:element ref="ns2:DocumentSize" minOccurs="0"/>
                <xsd:element ref="ns2:DocumentExtension" minOccurs="0"/>
                <xsd:element ref="ns2:SearchKeywords" minOccurs="0"/>
                <xsd:element ref="ns2:TSLACSubject" minOccurs="0"/>
                <xsd:element ref="ns2:TSLACType"/>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d5a5-934e-431c-bdeb-2205adc15921" elementFormDefault="qualified">
    <xsd:import namespace="http://schemas.microsoft.com/office/2006/documentManagement/types"/>
    <xsd:import namespace="http://schemas.microsoft.com/office/infopath/2007/PartnerControls"/>
    <xsd:element name="DocumentCategory" ma:index="1" ma:displayName="Document Category" ma:format="Dropdown" ma:internalName="DocumentCategory">
      <xsd:simpleType>
        <xsd:restriction base="dms:Choice">
          <xsd:enumeration value="Audit"/>
          <xsd:enumeration value="Board"/>
          <xsd:enumeration value="Event Materials"/>
          <xsd:enumeration value="Forms"/>
          <xsd:enumeration value="Guidelines"/>
          <xsd:enumeration value="Other"/>
          <xsd:enumeration value="Policies"/>
          <xsd:enumeration value="Reports"/>
          <xsd:enumeration value="Templates"/>
        </xsd:restriction>
      </xsd:simpleType>
    </xsd:element>
    <xsd:element name="DocumentSummary" ma:index="2" ma:displayName="Document Summary" ma:internalName="DocumentSummary">
      <xsd:simpleType>
        <xsd:restriction base="dms:Note">
          <xsd:maxLength value="255"/>
        </xsd:restriction>
      </xsd:simpleType>
    </xsd:element>
    <xsd:element name="DocumentPublishDate" ma:index="3" ma:displayName="Document Publish Date" ma:default="[today]" ma:format="DateOnly" ma:internalName="DocumentPublishDate">
      <xsd:simpleType>
        <xsd:restriction base="dms:DateTime"/>
      </xsd:simpleType>
    </xsd:element>
    <xsd:element name="DIRDepartment" ma:index="4" nillable="true" ma:displayName="DIR Department" ma:default="General" ma:format="Dropdown" ma:internalName="DIRDepartment">
      <xsd:simpleType>
        <xsd:restriction base="dms:Choice">
          <xsd:enumeration value="Contracts"/>
          <xsd:enumeration value="Data Center"/>
          <xsd:enumeration value="General"/>
          <xsd:enumeration value="Information Security"/>
          <xsd:enumeration value="Policy &amp; Planning"/>
          <xsd:enumeration value="Telecom"/>
          <xsd:enumeration value="Texas.Gov"/>
        </xsd:restriction>
      </xsd:simpleType>
    </xsd:element>
    <xsd:element name="RedirectURL" ma:index="5" nillable="true" ma:displayName="Redirect URL" ma:hidden="true" ma:internalName="RedirectURL" ma:readOnly="false">
      <xsd:simpleType>
        <xsd:restriction base="dms:Text">
          <xsd:maxLength value="255"/>
        </xsd:restriction>
      </xsd:simpleType>
    </xsd:element>
    <xsd:element name="SearchSummary" ma:index="6" nillable="true" ma:displayName="Search Summary" ma:hidden="true" ma:internalName="SearchSummary" ma:readOnly="false">
      <xsd:simpleType>
        <xsd:restriction base="dms:Note"/>
      </xsd:simpleType>
    </xsd:element>
    <xsd:element name="DocumentSize" ma:index="15" nillable="true" ma:displayName="Document Size" ma:hidden="true" ma:internalName="DocumentSize" ma:readOnly="false">
      <xsd:simpleType>
        <xsd:restriction base="dms:Text">
          <xsd:maxLength value="255"/>
        </xsd:restriction>
      </xsd:simpleType>
    </xsd:element>
    <xsd:element name="DocumentExtension" ma:index="16" nillable="true" ma:displayName="Document Extension" ma:hidden="true" ma:internalName="DocumentExtension" ma:readOnly="false">
      <xsd:simpleType>
        <xsd:restriction base="dms:Text">
          <xsd:maxLength value="255"/>
        </xsd:restriction>
      </xsd:simpleType>
    </xsd:element>
    <xsd:element name="SearchKeywords" ma:index="17" nillable="true" ma:displayName="Search Keywords" ma:internalName="SearchKeywords">
      <xsd:simpleType>
        <xsd:restriction base="dms:Text">
          <xsd:maxLength value="255"/>
        </xsd:restriction>
      </xsd:simpleType>
    </xsd:element>
    <xsd:element name="TSLACSubject" ma:index="18" nillable="true" ma:displayName="TSLAC Subject" ma:internalName="TSLACSubject" ma:requiredMultiChoice="true">
      <xsd:complexType>
        <xsd:complexContent>
          <xsd:extension base="dms:MultiChoice">
            <xsd:sequence>
              <xsd:element name="Value" maxOccurs="unbounded" minOccurs="0" nillable="true">
                <xsd:simpleType>
                  <xsd:restriction base="dms:Choice">
                    <xsd:enumeration value="Auditing Budget"/>
                    <xsd:enumeration value="Executive Departments"/>
                    <xsd:enumeration value="Government Information"/>
                    <xsd:enumeration value="Government Purchasing"/>
                    <xsd:enumeration value="State Governments"/>
                  </xsd:restriction>
                </xsd:simpleType>
              </xsd:element>
            </xsd:sequence>
          </xsd:extension>
        </xsd:complexContent>
      </xsd:complexType>
    </xsd:element>
    <xsd:element name="TSLACType" ma:index="19" ma:displayName="TSLAC Type" ma:format="Dropdown" ma:internalName="TSLACType">
      <xsd:simpleType>
        <xsd:restriction base="dms:Choice">
          <xsd:enumeration value="Agency Rules, Policies and Procedures"/>
          <xsd:enumeration value="Agency Search engines"/>
          <xsd:enumeration value="Agency staff contacts"/>
          <xsd:enumeration value="Databases"/>
          <xsd:enumeration value="Employment information"/>
          <xsd:enumeration value="Executive Orders"/>
          <xsd:enumeration value="External Fiscal Reports"/>
          <xsd:enumeration value="Forms and Form instructions"/>
          <xsd:enumeration value="Grants or Funding Opportunities"/>
          <xsd:enumeration value="Homepages"/>
          <xsd:enumeration value="Legal Opinions and Advice"/>
          <xsd:enumeration value="Legislation, Proposed Legislation, and Statutes"/>
          <xsd:enumeration value="Legislative Appropriations Requests"/>
          <xsd:enumeration value="Licenses and Licensing Information"/>
          <xsd:enumeration value="Mail and Telecommunication Listings"/>
          <xsd:enumeration value="Manuals and Instructions"/>
          <xsd:enumeration value="Maps"/>
          <xsd:enumeration value="Meeting Agendas"/>
          <xsd:enumeration value="Meeting Minutes"/>
          <xsd:enumeration value="Miscellaneous reports"/>
          <xsd:enumeration value="News or Press Releases"/>
          <xsd:enumeration value="Non-fiscal reports and studies"/>
          <xsd:enumeration value="Organization Charts"/>
          <xsd:enumeration value="Other publications"/>
          <xsd:enumeration value="Periodicals - Newsletters and Magazines"/>
          <xsd:enumeration value="Personnel Policies and Procedures"/>
          <xsd:enumeration value="Plans and Planning Information"/>
          <xsd:enumeration value="Programs and Services"/>
          <xsd:enumeration value="Reference materials"/>
          <xsd:enumeration value="Reports - Biennial or Annual"/>
          <xsd:enumeration value="Reports - Required Legislative"/>
          <xsd:enumeration value="Reports on Performance Measures"/>
          <xsd:enumeration value="Speeches and Papers"/>
          <xsd:enumeration value="Statistics"/>
          <xsd:enumeration value="Strategic Plans"/>
          <xsd:enumeration value="Training Materials"/>
          <xsd:enumeration value="Web documents - Undefine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17e8d30a-da91-4395-8dbc-c1e53e82d6c7}" ma:internalName="TaxCatchAll" ma:showField="CatchAllData" ma:web="1624d5a5-934e-431c-bdeb-2205adc15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Summary xmlns="1624d5a5-934e-431c-bdeb-2205adc15921">Presentation on Accessibility Strategic Enablement and Policy Driven Adoption for Accessibility (PDAA) from 2015 AccessU Conference</DocumentSummary>
    <DocumentPublishDate xmlns="1624d5a5-934e-431c-bdeb-2205adc15921">2015-05-14T05:00:00+00:00</DocumentPublishDate>
    <DIRDepartment xmlns="1624d5a5-934e-431c-bdeb-2205adc15921">Policy &amp; Planning</DIRDepartment>
    <SearchSummary xmlns="1624d5a5-934e-431c-bdeb-2205adc15921">Presentation on Accessibility Strategic Enablement and Policy Driven Adoption for Accessibility (PDAA) from 2015 AccessU Conference</SearchSummary>
    <DocumentExtension xmlns="1624d5a5-934e-431c-bdeb-2205adc15921">pptx</DocumentExtension>
    <DocumentCategory xmlns="1624d5a5-934e-431c-bdeb-2205adc15921">Event Materials</DocumentCategory>
    <RedirectURL xmlns="1624d5a5-934e-431c-bdeb-2205adc15921">/portal/internal/resources/DocumentLibrary/ACCESSU 2015 Accessibility Presentation.pptx</RedirectURL>
    <TSLACSubject xmlns="1624d5a5-934e-431c-bdeb-2205adc15921">
      <Value>Executive Departments</Value>
      <Value>Government Information</Value>
      <Value>State Governments</Value>
    </TSLACSubject>
    <DocumentSize xmlns="1624d5a5-934e-431c-bdeb-2205adc15921">2891.451644576</DocumentSize>
    <TSLACType xmlns="1624d5a5-934e-431c-bdeb-2205adc15921">Reference materials</TSLACType>
    <SearchKeywords xmlns="1624d5a5-934e-431c-bdeb-2205adc15921">PDAA, Accessibility, Policy</SearchKeywords>
    <TaxCatchAll xmlns="1624d5a5-934e-431c-bdeb-2205adc15921"/>
    <TaxKeywordTaxHTField xmlns="1624d5a5-934e-431c-bdeb-2205adc15921">
      <Terms xmlns="http://schemas.microsoft.com/office/infopath/2007/PartnerControls"/>
    </TaxKeywordTaxHTField>
  </documentManagement>
</p:properties>
</file>

<file path=customXml/itemProps1.xml><?xml version="1.0" encoding="utf-8"?>
<ds:datastoreItem xmlns:ds="http://schemas.openxmlformats.org/officeDocument/2006/customXml" ds:itemID="{C80D50FF-156D-45F5-9E05-46CC7C6F9C04}"/>
</file>

<file path=customXml/itemProps2.xml><?xml version="1.0" encoding="utf-8"?>
<ds:datastoreItem xmlns:ds="http://schemas.openxmlformats.org/officeDocument/2006/customXml" ds:itemID="{28603EC0-269D-48BA-9F38-CBEF995A5645}"/>
</file>

<file path=customXml/itemProps3.xml><?xml version="1.0" encoding="utf-8"?>
<ds:datastoreItem xmlns:ds="http://schemas.openxmlformats.org/officeDocument/2006/customXml" ds:itemID="{41D2A101-2A2D-4523-B4BD-952228601119}"/>
</file>

<file path=docProps/app.xml><?xml version="1.0" encoding="utf-8"?>
<Properties xmlns="http://schemas.openxmlformats.org/officeDocument/2006/extended-properties" xmlns:vt="http://schemas.openxmlformats.org/officeDocument/2006/docPropsVTypes">
  <Template>TS101881352</Template>
  <TotalTime>47744</TotalTime>
  <Words>5298</Words>
  <Application>Microsoft Office PowerPoint</Application>
  <PresentationFormat>On-screen Show (4:3)</PresentationFormat>
  <Paragraphs>946</Paragraphs>
  <Slides>47</Slides>
  <Notes>44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2" baseType="lpstr">
      <vt:lpstr>ＭＳ Ｐゴシック</vt:lpstr>
      <vt:lpstr>SimSun</vt:lpstr>
      <vt:lpstr>Arial</vt:lpstr>
      <vt:lpstr>Calibri</vt:lpstr>
      <vt:lpstr>Courier New</vt:lpstr>
      <vt:lpstr>Gill Sans</vt:lpstr>
      <vt:lpstr>Lucida Grande</vt:lpstr>
      <vt:lpstr>Monotype Sorts</vt:lpstr>
      <vt:lpstr>NeutrafaceSlabText-Light</vt:lpstr>
      <vt:lpstr>Times New Roman</vt:lpstr>
      <vt:lpstr>Wingdings</vt:lpstr>
      <vt:lpstr>Wingdings 2</vt:lpstr>
      <vt:lpstr>TS101881352</vt:lpstr>
      <vt:lpstr>Image</vt:lpstr>
      <vt:lpstr>Worksheet</vt:lpstr>
      <vt:lpstr> IT Accessibility Overview and Strategy</vt:lpstr>
      <vt:lpstr>Accessibility is about all of us</vt:lpstr>
      <vt:lpstr>Understanding Disabilities </vt:lpstr>
      <vt:lpstr>IT Accessibility Regulations</vt:lpstr>
      <vt:lpstr>Accessibility-related Complaints / Legal Inquiries on the Rise    </vt:lpstr>
      <vt:lpstr>Current IT Accessibility Models Not Working Well</vt:lpstr>
      <vt:lpstr>Reasons for Low EIR Accessibility Adoption</vt:lpstr>
      <vt:lpstr>IT accessibility today is a governance problem</vt:lpstr>
      <vt:lpstr>Public sector governance model trends</vt:lpstr>
      <vt:lpstr>Governance included in settlements </vt:lpstr>
      <vt:lpstr>Policy Driven Adoption for Accessibility (PDAA)</vt:lpstr>
      <vt:lpstr>How does PDAA implementation help vendors?</vt:lpstr>
      <vt:lpstr>PDAA Ad Hoc Workgroup</vt:lpstr>
      <vt:lpstr>PDAA Deliverables </vt:lpstr>
      <vt:lpstr>PDAA Core Criteria for Vendors </vt:lpstr>
      <vt:lpstr>PDAA Core Criteria #1  </vt:lpstr>
      <vt:lpstr>Policy Exercise</vt:lpstr>
      <vt:lpstr>Developing an organization-wide  IT accessibility policy</vt:lpstr>
      <vt:lpstr>PDAA Core Criteria #2 </vt:lpstr>
      <vt:lpstr>“Neutral Placement” Organization Exercise</vt:lpstr>
      <vt:lpstr>Organizing accessibility</vt:lpstr>
      <vt:lpstr>Roles and responsibilities of accessibility coordinator(s) / focal point(s)  </vt:lpstr>
      <vt:lpstr>PDAA Core Criteria #3 </vt:lpstr>
      <vt:lpstr>Process Integration Exercise</vt:lpstr>
      <vt:lpstr>Integrate Accessibility into Key Business Processes: Analysis Example</vt:lpstr>
      <vt:lpstr>PDAA Core Criteria #4 </vt:lpstr>
      <vt:lpstr>Addressing Inaccessible ICT Exercise</vt:lpstr>
      <vt:lpstr>PDAA Core Criteria #4: Examples</vt:lpstr>
      <vt:lpstr>PDAA Core Criteria #5</vt:lpstr>
      <vt:lpstr>Identify Skill Gaps and Build “Role Based” Accessibility Training Plans</vt:lpstr>
      <vt:lpstr>PDAA Core Criteria #6 </vt:lpstr>
      <vt:lpstr>External Information Availability Exercise</vt:lpstr>
      <vt:lpstr>PDAA Maturity Model</vt:lpstr>
      <vt:lpstr>Generic Implementation Timeline</vt:lpstr>
      <vt:lpstr>PDAA Vendor Self Assessment Tool and FAQs</vt:lpstr>
      <vt:lpstr>PDAA Vendor Self Assessment Tool Applicability</vt:lpstr>
      <vt:lpstr>PDAA Reference Information</vt:lpstr>
      <vt:lpstr>An Accessibility Framework</vt:lpstr>
      <vt:lpstr>IT Accessibility  Implementation Framework Template</vt:lpstr>
      <vt:lpstr>Accessibility Implementation Framework:  2nd level </vt:lpstr>
      <vt:lpstr>Accessibility Program Framework: 3rd level detail</vt:lpstr>
      <vt:lpstr>Develop a Strategy</vt:lpstr>
      <vt:lpstr>Prioritize the Work Effort</vt:lpstr>
      <vt:lpstr> Form an Organizational Accessibility Workgroup</vt:lpstr>
      <vt:lpstr>Set Short and Long Term Accessibility Goals: Example </vt:lpstr>
      <vt:lpstr>Reporting Organization’s Accessibility Status</vt:lpstr>
      <vt:lpstr>Wrap-up / questions?</vt:lpstr>
    </vt:vector>
  </TitlesOfParts>
  <Company>Texas Department of Information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ACCESSU 2015 Accessibility Presentation</dc:title>
  <dc:creator>Lisa Nowotny</dc:creator>
  <dc:description>2010 animated abstract template from Presentationpro.com</dc:description>
  <cp:lastModifiedBy>Kline, Jeff</cp:lastModifiedBy>
  <cp:revision>210</cp:revision>
  <cp:lastPrinted>2013-08-01T17:12:43Z</cp:lastPrinted>
  <dcterms:created xsi:type="dcterms:W3CDTF">2013-07-22T17:51:42Z</dcterms:created>
  <dcterms:modified xsi:type="dcterms:W3CDTF">2015-05-08T14:01:44Z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y fmtid="{D5CDD505-2E9C-101B-9397-08002B2CF9AE}" pid="3" name="ContentTypeId">
    <vt:lpwstr>0x010100BC37E061906B8D41B78466604C53C4AE</vt:lpwstr>
  </property>
  <property fmtid="{D5CDD505-2E9C-101B-9397-08002B2CF9AE}" pid="4" name="WorkflowChangePath">
    <vt:lpwstr>4e7f0d7b-af58-4d14-a711-25a4e8942f2a,4;4e7f0d7b-af58-4d14-a711-25a4e8942f2a,4;4e7f0d7b-af58-4d14-a711-25a4e8942f2a,4;4e7f0d7b-af58-4d14-a711-25a4e8942f2a,4;4e7f0d7b-af58-4d14-a711-25a4e8942f2a,4;4e7f0d7b-af58-4d14-a711-25a4e8942f2a,4;4e7f0d7b-af58-4d14-a711-25a4e8942f2a,4;4e7f0d7b-af58-4d14-a711-25a4e8942f2a,8;4e7f0d7b-af58-4d14-a711-25a4e8942f2a,8;4e7f0d7b-af58-4d14-a711-25a4e8942f2a,8;4e7f0d7b-af58-4d14-a711-25a4e8942f2a,8;4e7f0d7b-af58-4d14-a711-25a4e8942f2a,8;4e7f0d7b-af58-4d14-a711-25a4e8942f2a,8;4e7f0d7b-af58-4d14-a711-25a4e8942f2a,8;4e7f0d7b-af58-4d14-a711-25a4e8942f2a,12;4e7f0d7b-af58-4d14-a711-25a4e8942f2a,12;4e7f0d7b-af58-4d14-a711-25a4e8942f2a,12;4e7f0d7b-af58-4d14-a711-25a4e8942f2a,12;4e7f0d7b-af58-4d14-a711-25a4e8942f2a,12;4e7f0d7b-af58-4d14-a711-25a4e8942f2a,12;4e7f0d7b-af58-4d14-a711-25a4e8942f2a,12;4e7f0d7b-af58-4d14-a711-25a4e8942f2a,18;4e7f0d7b-af58-4d14-a711-25a4e8942f2a,18;4e7f0d7b-af58-4d14-a711-25a4e8942f2a,18;4e7f0d7b-af58-4d14-a711-25a4e8942f2a,18;4e7f0d7b-af58-4d14-a711-25a4e8942f2a,18;4e7f0d7b-af58-4d14-a711-25a4e8942f2a,18;4e7f0d7b-af58-4d14-a711-25a4e8942f2a,18;</vt:lpwstr>
  </property>
</Properties>
</file>