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6" r:id="rId19"/>
    <p:sldId id="370" r:id="rId20"/>
    <p:sldId id="371" r:id="rId21"/>
    <p:sldId id="372" r:id="rId22"/>
    <p:sldId id="373" r:id="rId23"/>
    <p:sldId id="374" r:id="rId24"/>
    <p:sldId id="375" r:id="rId2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orient="horz" pos="534">
          <p15:clr>
            <a:srgbClr val="A4A3A4"/>
          </p15:clr>
        </p15:guide>
        <p15:guide id="3" orient="horz" pos="2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pos="2880">
          <p15:clr>
            <a:srgbClr val="A4A3A4"/>
          </p15:clr>
        </p15:guide>
        <p15:guide id="6" pos="149">
          <p15:clr>
            <a:srgbClr val="A4A3A4"/>
          </p15:clr>
        </p15:guide>
        <p15:guide id="7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E6CD"/>
    <a:srgbClr val="EBEBFF"/>
    <a:srgbClr val="FFFFCD"/>
    <a:srgbClr val="E1FFE1"/>
    <a:srgbClr val="D1E8FF"/>
    <a:srgbClr val="ECEFF8"/>
    <a:srgbClr val="FFFFA3"/>
    <a:srgbClr val="F3FFF3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8" autoAdjust="0"/>
    <p:restoredTop sz="86387" autoAdjust="0"/>
  </p:normalViewPr>
  <p:slideViewPr>
    <p:cSldViewPr snapToGrid="0">
      <p:cViewPr varScale="1">
        <p:scale>
          <a:sx n="68" d="100"/>
          <a:sy n="68" d="100"/>
        </p:scale>
        <p:origin x="91" y="38"/>
      </p:cViewPr>
      <p:guideLst>
        <p:guide orient="horz" pos="649"/>
        <p:guide orient="horz" pos="534"/>
        <p:guide orient="horz" pos="235"/>
        <p:guide orient="horz" pos="3888"/>
        <p:guide pos="2880"/>
        <p:guide pos="149"/>
        <p:guide pos="5624"/>
      </p:guideLst>
    </p:cSldViewPr>
  </p:slideViewPr>
  <p:outlineViewPr>
    <p:cViewPr>
      <p:scale>
        <a:sx n="33" d="100"/>
        <a:sy n="33" d="100"/>
      </p:scale>
      <p:origin x="0" y="-89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7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3E770-6CB0-4DD7-AD04-CF4981D39074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18FFA741-353D-489A-9D9A-286D7BBEA244}">
      <dgm:prSet phldrT="[Text]" custT="1"/>
      <dgm:spPr>
        <a:xfrm>
          <a:off x="1280159" y="35559"/>
          <a:ext cx="1706880" cy="1706880"/>
        </a:xfrm>
        <a:solidFill>
          <a:schemeClr val="accent1">
            <a:lumMod val="50000"/>
            <a:alpha val="93000"/>
          </a:schemeClr>
        </a:solidFill>
        <a:ln>
          <a:noFill/>
        </a:ln>
        <a:effectLst>
          <a:glow rad="127000">
            <a:schemeClr val="accent1">
              <a:alpha val="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pPr algn="ctr"/>
          <a:r>
            <a:rPr lang="en-US" sz="1050" b="1" dirty="0" smtClean="0">
              <a:solidFill>
                <a:schemeClr val="tx1"/>
              </a:solidFill>
            </a:rPr>
            <a:t>Industry </a:t>
          </a:r>
          <a:br>
            <a:rPr lang="en-US" sz="1050" b="1" dirty="0" smtClean="0">
              <a:solidFill>
                <a:schemeClr val="tx1"/>
              </a:solidFill>
            </a:rPr>
          </a:br>
          <a:r>
            <a:rPr lang="en-US" sz="1050" b="1" dirty="0" smtClean="0">
              <a:solidFill>
                <a:schemeClr val="tx1"/>
              </a:solidFill>
            </a:rPr>
            <a:t>Accessibility Expert</a:t>
          </a:r>
        </a:p>
        <a:p>
          <a:pPr algn="ctr"/>
          <a:r>
            <a:rPr lang="en-US" sz="1000" dirty="0" smtClean="0">
              <a:solidFill>
                <a:schemeClr val="tx1"/>
              </a:solidFill>
            </a:rPr>
            <a:t>- Policy development expertise</a:t>
          </a:r>
        </a:p>
        <a:p>
          <a:pPr algn="ctr"/>
          <a:r>
            <a:rPr lang="en-US" sz="1000" dirty="0" smtClean="0">
              <a:solidFill>
                <a:schemeClr val="tx1"/>
              </a:solidFill>
            </a:rPr>
            <a:t>- Knowledge of applicable regulations and standards</a:t>
          </a:r>
        </a:p>
        <a:p>
          <a:pPr algn="ctr"/>
          <a:r>
            <a:rPr lang="en-US" sz="1000" dirty="0" smtClean="0">
              <a:solidFill>
                <a:schemeClr val="tx1"/>
              </a:solidFill>
            </a:rPr>
            <a:t> - No internal political affiliations</a:t>
          </a:r>
          <a:endParaRPr lang="en-US" sz="10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CF5281B0-EFFD-4C04-A4A3-A5B4171C415A}" type="parTrans" cxnId="{4BD3F898-2EA4-4A48-8444-9C68134FF6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ACC61D-42F5-422B-9DD0-C436F7DA78D0}" type="sibTrans" cxnId="{4BD3F898-2EA4-4A48-8444-9C68134FF6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925A16-6227-4CC2-A594-640C387663AE}">
      <dgm:prSet phldrT="[Text]" custT="1"/>
      <dgm:spPr>
        <a:xfrm>
          <a:off x="1896058" y="1102360"/>
          <a:ext cx="1706880" cy="1706880"/>
        </a:xfrm>
        <a:solidFill>
          <a:srgbClr val="287C36">
            <a:alpha val="73000"/>
          </a:srgbClr>
        </a:solidFill>
        <a:ln>
          <a:noFill/>
        </a:ln>
        <a:effectLst/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928412"/>
              <a:satOff val="-28205"/>
              <a:lumOff val="9314"/>
              <a:alphaOff val="0"/>
            </a:srgbClr>
          </a:contourClr>
        </a:sp3d>
      </dgm:spPr>
      <dgm:t>
        <a:bodyPr/>
        <a:lstStyle/>
        <a:p>
          <a:pPr algn="ctr"/>
          <a:r>
            <a:rPr lang="en-US" sz="1050" b="1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Accessibility Technical Leadership</a:t>
          </a:r>
        </a:p>
        <a:p>
          <a:pPr algn="ctr"/>
          <a:r>
            <a:rPr lang="en-US" sz="105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- Technical feasibility  / viability </a:t>
          </a:r>
        </a:p>
        <a:p>
          <a:pPr algn="ctr"/>
          <a:r>
            <a:rPr lang="en-US" sz="105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Technical risk</a:t>
          </a:r>
        </a:p>
        <a:p>
          <a:pPr algn="ctr"/>
          <a:r>
            <a:rPr lang="en-US" sz="105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Technical resources management</a:t>
          </a:r>
        </a:p>
        <a:p>
          <a:pPr algn="ctr"/>
          <a:endParaRPr lang="en-US" sz="105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F17DB015-7910-4D9B-ACDD-C07FC2B8C3F4}" type="parTrans" cxnId="{FA050D90-098A-42F3-8F00-6E5907567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A8C063-A9F4-4ACA-8BF8-661CCB721477}" type="sibTrans" cxnId="{FA050D90-098A-42F3-8F00-6E5907567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48EB9A-683D-4584-91D8-EDF5AB628644}">
      <dgm:prSet phldrT="[Text]" custT="1"/>
      <dgm:spPr>
        <a:xfrm>
          <a:off x="664260" y="1102360"/>
          <a:ext cx="1706880" cy="1706880"/>
        </a:xfrm>
        <a:solidFill>
          <a:schemeClr val="accent1">
            <a:lumMod val="75000"/>
            <a:alpha val="3500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1856823"/>
              <a:satOff val="-56410"/>
              <a:lumOff val="18628"/>
              <a:alphaOff val="0"/>
            </a:srgbClr>
          </a:contourClr>
        </a:sp3d>
      </dgm:spPr>
      <dgm:t>
        <a:bodyPr rIns="0"/>
        <a:lstStyle/>
        <a:p>
          <a:pPr algn="ctr"/>
          <a:r>
            <a:rPr lang="en-US" sz="1000" b="1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        Internal Accessibility Policy/ Governance</a:t>
          </a:r>
        </a:p>
        <a:p>
          <a:pPr algn="ctr"/>
          <a:r>
            <a:rPr lang="en-US" sz="10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Operations expertise</a:t>
          </a:r>
        </a:p>
        <a:p>
          <a:pPr algn="ctr"/>
          <a:r>
            <a:rPr lang="en-US" sz="10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Business process expertise</a:t>
          </a:r>
        </a:p>
        <a:p>
          <a:pPr algn="ctr"/>
          <a:r>
            <a:rPr lang="en-US" sz="10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Organizational politics</a:t>
          </a:r>
        </a:p>
        <a:p>
          <a:pPr algn="ctr"/>
          <a:r>
            <a:rPr lang="en-US" sz="10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- Results accountability</a:t>
          </a:r>
        </a:p>
        <a:p>
          <a:pPr algn="ctr"/>
          <a:endParaRPr lang="en-US" sz="10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D0006E2D-27E3-4189-B8BB-4AE0C23643F9}" type="parTrans" cxnId="{749B69CA-F6F1-41E3-8CF5-A3561F0A40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E728A9-C9E9-444F-BF60-4205934F21A6}" type="sibTrans" cxnId="{749B69CA-F6F1-41E3-8CF5-A3561F0A40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622D51-0179-4E1C-BD04-DD78F74F6C39}" type="pres">
      <dgm:prSet presAssocID="{AB43E770-6CB0-4DD7-AD04-CF4981D39074}" presName="compositeShape" presStyleCnt="0">
        <dgm:presLayoutVars>
          <dgm:chMax val="7"/>
          <dgm:dir/>
          <dgm:resizeHandles val="exact"/>
        </dgm:presLayoutVars>
      </dgm:prSet>
      <dgm:spPr/>
    </dgm:pt>
    <dgm:pt modelId="{FC3F968B-4B9E-4D0F-ADD0-7865C4DE93D2}" type="pres">
      <dgm:prSet presAssocID="{18FFA741-353D-489A-9D9A-286D7BBEA244}" presName="circ1" presStyleLbl="vennNode1" presStyleIdx="0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6E6FAB9-39A8-45EC-ACC4-9AA6A111B31E}" type="pres">
      <dgm:prSet presAssocID="{18FFA741-353D-489A-9D9A-286D7BBEA2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787BA-F5A6-4C2E-9DB2-950E5FDA5B7C}" type="pres">
      <dgm:prSet presAssocID="{60925A16-6227-4CC2-A594-640C387663AE}" presName="circ2" presStyleLbl="vennNode1" presStyleIdx="1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949E78-ABAF-42B9-9303-1ED5BB2A5C4E}" type="pres">
      <dgm:prSet presAssocID="{60925A16-6227-4CC2-A594-640C387663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7E3B1-7718-4FF2-B94E-EAA71322F6C2}" type="pres">
      <dgm:prSet presAssocID="{1048EB9A-683D-4584-91D8-EDF5AB628644}" presName="circ3" presStyleLbl="vennNode1" presStyleIdx="2" presStyleCnt="3" custLinFactNeighborX="-43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D7D037B-195B-4E74-B8DC-E5AF75EA5827}" type="pres">
      <dgm:prSet presAssocID="{1048EB9A-683D-4584-91D8-EDF5AB6286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33C69-4D3B-4E63-86FA-4E20935F6D78}" type="presOf" srcId="{18FFA741-353D-489A-9D9A-286D7BBEA244}" destId="{86E6FAB9-39A8-45EC-ACC4-9AA6A111B31E}" srcOrd="1" destOrd="0" presId="urn:microsoft.com/office/officeart/2005/8/layout/venn1"/>
    <dgm:cxn modelId="{4BD3F898-2EA4-4A48-8444-9C68134FF6D0}" srcId="{AB43E770-6CB0-4DD7-AD04-CF4981D39074}" destId="{18FFA741-353D-489A-9D9A-286D7BBEA244}" srcOrd="0" destOrd="0" parTransId="{CF5281B0-EFFD-4C04-A4A3-A5B4171C415A}" sibTransId="{18ACC61D-42F5-422B-9DD0-C436F7DA78D0}"/>
    <dgm:cxn modelId="{EEE33906-5EF4-410A-ACEA-F06363E7A0EA}" type="presOf" srcId="{1048EB9A-683D-4584-91D8-EDF5AB628644}" destId="{D7D7E3B1-7718-4FF2-B94E-EAA71322F6C2}" srcOrd="0" destOrd="0" presId="urn:microsoft.com/office/officeart/2005/8/layout/venn1"/>
    <dgm:cxn modelId="{5647071F-90CC-40C2-BF49-434F76FB9E04}" type="presOf" srcId="{1048EB9A-683D-4584-91D8-EDF5AB628644}" destId="{9D7D037B-195B-4E74-B8DC-E5AF75EA5827}" srcOrd="1" destOrd="0" presId="urn:microsoft.com/office/officeart/2005/8/layout/venn1"/>
    <dgm:cxn modelId="{FE89728B-76D6-493F-9200-637C60CF1C84}" type="presOf" srcId="{60925A16-6227-4CC2-A594-640C387663AE}" destId="{EAC787BA-F5A6-4C2E-9DB2-950E5FDA5B7C}" srcOrd="0" destOrd="0" presId="urn:microsoft.com/office/officeart/2005/8/layout/venn1"/>
    <dgm:cxn modelId="{FA050D90-098A-42F3-8F00-6E59075675C3}" srcId="{AB43E770-6CB0-4DD7-AD04-CF4981D39074}" destId="{60925A16-6227-4CC2-A594-640C387663AE}" srcOrd="1" destOrd="0" parTransId="{F17DB015-7910-4D9B-ACDD-C07FC2B8C3F4}" sibTransId="{4FA8C063-A9F4-4ACA-8BF8-661CCB721477}"/>
    <dgm:cxn modelId="{749B69CA-F6F1-41E3-8CF5-A3561F0A40F2}" srcId="{AB43E770-6CB0-4DD7-AD04-CF4981D39074}" destId="{1048EB9A-683D-4584-91D8-EDF5AB628644}" srcOrd="2" destOrd="0" parTransId="{D0006E2D-27E3-4189-B8BB-4AE0C23643F9}" sibTransId="{A1E728A9-C9E9-444F-BF60-4205934F21A6}"/>
    <dgm:cxn modelId="{F46F8B36-190E-4EF8-8592-2376BE1D7F31}" type="presOf" srcId="{60925A16-6227-4CC2-A594-640C387663AE}" destId="{92949E78-ABAF-42B9-9303-1ED5BB2A5C4E}" srcOrd="1" destOrd="0" presId="urn:microsoft.com/office/officeart/2005/8/layout/venn1"/>
    <dgm:cxn modelId="{317FC295-37D9-4607-AF45-BC45F06A6613}" type="presOf" srcId="{18FFA741-353D-489A-9D9A-286D7BBEA244}" destId="{FC3F968B-4B9E-4D0F-ADD0-7865C4DE93D2}" srcOrd="0" destOrd="0" presId="urn:microsoft.com/office/officeart/2005/8/layout/venn1"/>
    <dgm:cxn modelId="{3AB224E0-D40D-486C-B27C-1E8341632297}" type="presOf" srcId="{AB43E770-6CB0-4DD7-AD04-CF4981D39074}" destId="{B2622D51-0179-4E1C-BD04-DD78F74F6C39}" srcOrd="0" destOrd="0" presId="urn:microsoft.com/office/officeart/2005/8/layout/venn1"/>
    <dgm:cxn modelId="{0F2F1172-D978-4ABB-86BA-D8A107A4208B}" type="presParOf" srcId="{B2622D51-0179-4E1C-BD04-DD78F74F6C39}" destId="{FC3F968B-4B9E-4D0F-ADD0-7865C4DE93D2}" srcOrd="0" destOrd="0" presId="urn:microsoft.com/office/officeart/2005/8/layout/venn1"/>
    <dgm:cxn modelId="{E36982D2-EEDF-4B13-9FD0-76BC751FA0BE}" type="presParOf" srcId="{B2622D51-0179-4E1C-BD04-DD78F74F6C39}" destId="{86E6FAB9-39A8-45EC-ACC4-9AA6A111B31E}" srcOrd="1" destOrd="0" presId="urn:microsoft.com/office/officeart/2005/8/layout/venn1"/>
    <dgm:cxn modelId="{1AC263E8-09DE-40A6-8B63-AA27AB131028}" type="presParOf" srcId="{B2622D51-0179-4E1C-BD04-DD78F74F6C39}" destId="{EAC787BA-F5A6-4C2E-9DB2-950E5FDA5B7C}" srcOrd="2" destOrd="0" presId="urn:microsoft.com/office/officeart/2005/8/layout/venn1"/>
    <dgm:cxn modelId="{6270A606-A239-4562-9704-8E416439BFF9}" type="presParOf" srcId="{B2622D51-0179-4E1C-BD04-DD78F74F6C39}" destId="{92949E78-ABAF-42B9-9303-1ED5BB2A5C4E}" srcOrd="3" destOrd="0" presId="urn:microsoft.com/office/officeart/2005/8/layout/venn1"/>
    <dgm:cxn modelId="{B872FA11-7020-4836-93E2-83130ABA83DD}" type="presParOf" srcId="{B2622D51-0179-4E1C-BD04-DD78F74F6C39}" destId="{D7D7E3B1-7718-4FF2-B94E-EAA71322F6C2}" srcOrd="4" destOrd="0" presId="urn:microsoft.com/office/officeart/2005/8/layout/venn1"/>
    <dgm:cxn modelId="{9B5234E8-97F6-4604-9EBD-EDBFFA30CA3B}" type="presParOf" srcId="{B2622D51-0179-4E1C-BD04-DD78F74F6C39}" destId="{9D7D037B-195B-4E74-B8DC-E5AF75EA582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AF07B-0251-401A-B8D3-7C9D9DB33C0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C8F7A48-D718-4732-B990-1A79951A71CD}">
      <dgm:prSet phldrT="[Text]" custT="1"/>
      <dgm:spPr>
        <a:solidFill>
          <a:srgbClr val="5E3FD1"/>
        </a:solidFill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bg1"/>
              </a:solidFill>
            </a:rPr>
            <a:t>Mission critical, high number of users, </a:t>
          </a:r>
          <a:r>
            <a:rPr lang="en-US" sz="1400" u="sng" dirty="0" smtClean="0">
              <a:solidFill>
                <a:schemeClr val="bg1"/>
              </a:solidFill>
            </a:rPr>
            <a:t>high revenue</a:t>
          </a:r>
          <a:endParaRPr lang="en-US" sz="1200" u="sng" dirty="0">
            <a:solidFill>
              <a:schemeClr val="bg1"/>
            </a:solidFill>
          </a:endParaRPr>
        </a:p>
      </dgm:t>
    </dgm:pt>
    <dgm:pt modelId="{DB7446FB-36E2-420C-8F91-E760D24AE942}" type="parTrans" cxnId="{89DDFE0D-5AD6-4D7C-9A80-9E311CF1BAC1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8CFC1BE-5328-4702-8417-EB2E5D94FD03}" type="sibTrans" cxnId="{89DDFE0D-5AD6-4D7C-9A80-9E311CF1BAC1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79A71A64-82DA-4A55-BD19-D7A6EE031817}">
      <dgm:prSet custT="1"/>
      <dgm:spPr>
        <a:solidFill>
          <a:srgbClr val="5E3FD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Non-mission critical, high number of  users, </a:t>
          </a:r>
          <a:r>
            <a:rPr lang="en-US" sz="1400" u="sng" dirty="0" smtClean="0">
              <a:solidFill>
                <a:schemeClr val="bg1"/>
              </a:solidFill>
            </a:rPr>
            <a:t>high revenue </a:t>
          </a:r>
          <a:endParaRPr lang="en-US" sz="1400" u="sng" dirty="0">
            <a:solidFill>
              <a:schemeClr val="bg1"/>
            </a:solidFill>
          </a:endParaRPr>
        </a:p>
      </dgm:t>
    </dgm:pt>
    <dgm:pt modelId="{7E131FF5-357B-499C-BB9C-625F6B31B545}" type="parTrans" cxnId="{011E11EF-DB0D-4F75-B5D3-67C8E6C17EE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CB8B26D6-9986-4F9E-9758-4F690135C50D}" type="sibTrans" cxnId="{011E11EF-DB0D-4F75-B5D3-67C8E6C17EE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22F3AC25-8403-4B40-BC2F-97EFB05958BA}">
      <dgm:prSet custT="1"/>
      <dgm:spPr>
        <a:solidFill>
          <a:srgbClr val="5E3FD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chemeClr val="bg1"/>
            </a:solidFill>
          </a:endParaRPr>
        </a:p>
        <a:p>
          <a:r>
            <a:rPr lang="en-US" sz="1400" dirty="0" smtClean="0">
              <a:solidFill>
                <a:schemeClr val="bg1"/>
              </a:solidFill>
            </a:rPr>
            <a:t>Mission critical, low number of l users, </a:t>
          </a:r>
          <a:r>
            <a:rPr lang="en-US" sz="1400" u="sng" dirty="0" smtClean="0">
              <a:solidFill>
                <a:schemeClr val="bg1"/>
              </a:solidFill>
            </a:rPr>
            <a:t>low revenue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solidFill>
              <a:schemeClr val="bg1"/>
            </a:solidFill>
          </a:endParaRPr>
        </a:p>
      </dgm:t>
    </dgm:pt>
    <dgm:pt modelId="{E3665C08-4D36-44AB-843D-00FDFC4A41E9}" type="parTrans" cxnId="{77DEDE7C-EF82-4DB1-AE2F-CAA27FC8EB48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585EF3B-87B1-43D0-A949-CDA59ACF25E8}" type="sibTrans" cxnId="{77DEDE7C-EF82-4DB1-AE2F-CAA27FC8EB48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05537C5A-5BA3-494D-B496-3F01E7CF5FFA}">
      <dgm:prSet custT="1"/>
      <dgm:spPr>
        <a:solidFill>
          <a:srgbClr val="5E3FD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chemeClr val="bg1"/>
            </a:solidFill>
          </a:endParaRPr>
        </a:p>
        <a:p>
          <a:r>
            <a:rPr lang="en-US" sz="1400" dirty="0" smtClean="0">
              <a:solidFill>
                <a:schemeClr val="bg1"/>
              </a:solidFill>
            </a:rPr>
            <a:t>Non-mission critical, low number of  users, </a:t>
          </a:r>
          <a:r>
            <a:rPr lang="en-US" sz="1400" u="sng" dirty="0" smtClean="0">
              <a:solidFill>
                <a:schemeClr val="bg1"/>
              </a:solidFill>
            </a:rPr>
            <a:t>low revenue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solidFill>
              <a:schemeClr val="bg1"/>
            </a:solidFill>
          </a:endParaRPr>
        </a:p>
      </dgm:t>
    </dgm:pt>
    <dgm:pt modelId="{0A74EF80-22CB-4B49-A8E6-4F9F38CC342F}" type="parTrans" cxnId="{5EC82D76-38ED-492B-98C6-DBCD66380DFF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CDCAAB19-57CE-4322-BE97-624C9AEDC787}" type="sibTrans" cxnId="{5EC82D76-38ED-492B-98C6-DBCD66380DFF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20BB1224-E686-4178-BCB2-F624A4C95AF0}">
      <dgm:prSet custT="1"/>
      <dgm:spPr>
        <a:solidFill>
          <a:srgbClr val="2A327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Mission critical, high number of users</a:t>
          </a:r>
          <a:endParaRPr lang="en-US" sz="1400" dirty="0">
            <a:solidFill>
              <a:schemeClr val="bg1"/>
            </a:solidFill>
          </a:endParaRPr>
        </a:p>
      </dgm:t>
    </dgm:pt>
    <dgm:pt modelId="{B7D0C2E7-44F9-4493-9FD6-AFF43F0AAAEC}" type="parTrans" cxnId="{EA14FF0C-0AA9-44E9-BA40-DD71D6E1520A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C760863F-A5AD-4562-8F14-44A1081A3314}" type="sibTrans" cxnId="{EA14FF0C-0AA9-44E9-BA40-DD71D6E1520A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92F4C12-F1AA-4A4E-BCD3-28889C18AFC9}">
      <dgm:prSet custT="1"/>
      <dgm:spPr>
        <a:solidFill>
          <a:srgbClr val="2A327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bg1"/>
              </a:solidFill>
            </a:rPr>
            <a:t>Non-mission critical, high number of users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solidFill>
              <a:schemeClr val="bg1"/>
            </a:solidFill>
          </a:endParaRPr>
        </a:p>
      </dgm:t>
    </dgm:pt>
    <dgm:pt modelId="{BB51C816-1C91-4639-8396-61544D13BA50}" type="parTrans" cxnId="{8EA9451B-CD76-438E-B8E0-A6EE12DEA842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94EDDAC1-4BCA-4ECC-8162-FA13B32BE84A}" type="sibTrans" cxnId="{8EA9451B-CD76-438E-B8E0-A6EE12DEA842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156A917-D2F2-44A3-B3AC-7DDE66801FC4}">
      <dgm:prSet custT="1"/>
      <dgm:spPr>
        <a:solidFill>
          <a:srgbClr val="2A327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chemeClr val="bg1"/>
              </a:solidFill>
            </a:rPr>
            <a:t>Mission critical, low number of users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>
            <a:solidFill>
              <a:schemeClr val="bg1"/>
            </a:solidFill>
          </a:endParaRPr>
        </a:p>
      </dgm:t>
    </dgm:pt>
    <dgm:pt modelId="{DE73808A-CBD4-42B5-B798-46504F364DA0}" type="parTrans" cxnId="{08B3596B-2B3D-4BA1-AB23-2ABCBFDF4C58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66DACCAD-9AE4-431C-A6F5-0346881FA1F5}" type="sibTrans" cxnId="{08B3596B-2B3D-4BA1-AB23-2ABCBFDF4C58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266FBA04-D098-4481-96F9-D7ABF84CF84B}">
      <dgm:prSet custT="1"/>
      <dgm:spPr>
        <a:solidFill>
          <a:srgbClr val="2A327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en-US" sz="700" dirty="0" smtClean="0">
              <a:solidFill>
                <a:schemeClr val="bg1"/>
              </a:solidFill>
            </a:rPr>
            <a:t>Non-mission critical</a:t>
          </a:r>
        </a:p>
        <a:p>
          <a:r>
            <a:rPr lang="en-US" sz="700" dirty="0" smtClean="0">
              <a:solidFill>
                <a:schemeClr val="bg1"/>
              </a:solidFill>
            </a:rPr>
            <a:t>low number</a:t>
          </a:r>
        </a:p>
        <a:p>
          <a:r>
            <a:rPr lang="en-US" sz="700" dirty="0" smtClean="0">
              <a:solidFill>
                <a:schemeClr val="bg1"/>
              </a:solidFill>
            </a:rPr>
            <a:t> of users</a:t>
          </a:r>
          <a:endParaRPr lang="en-US" sz="700" dirty="0">
            <a:solidFill>
              <a:schemeClr val="bg1"/>
            </a:solidFill>
          </a:endParaRPr>
        </a:p>
      </dgm:t>
    </dgm:pt>
    <dgm:pt modelId="{D626DBCE-A222-4EB7-AAFF-E81A297F8D3E}" type="parTrans" cxnId="{06AC410E-1AF4-4EA0-8969-F56D85888837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0F3A4C1-5DD6-41D9-9D66-8D104C09CBE1}" type="sibTrans" cxnId="{06AC410E-1AF4-4EA0-8969-F56D85888837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0DE3B0DE-7A9C-4729-9EBA-D41B850CBA89}" type="pres">
      <dgm:prSet presAssocID="{297AF07B-0251-401A-B8D3-7C9D9DB33C06}" presName="Name0" presStyleCnt="0">
        <dgm:presLayoutVars>
          <dgm:dir/>
          <dgm:animLvl val="lvl"/>
          <dgm:resizeHandles val="exact"/>
        </dgm:presLayoutVars>
      </dgm:prSet>
      <dgm:spPr/>
    </dgm:pt>
    <dgm:pt modelId="{723A50A0-1408-4DE3-9A26-E8AA3FA0FDB6}" type="pres">
      <dgm:prSet presAssocID="{EC8F7A48-D718-4732-B990-1A79951A71CD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0F86BF67-319A-472A-86D3-CCCC8D63845E}" type="pres">
      <dgm:prSet presAssocID="{EC8F7A48-D718-4732-B990-1A79951A71CD}" presName="level" presStyleLbl="node1" presStyleIdx="0" presStyleCnt="8" custScaleY="828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8FC7-DA78-4F63-A952-0FF56C2A3C88}" type="pres">
      <dgm:prSet presAssocID="{EC8F7A48-D718-4732-B990-1A79951A71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C0395-9F27-444B-8E47-B394B33E5274}" type="pres">
      <dgm:prSet presAssocID="{79A71A64-82DA-4A55-BD19-D7A6EE031817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5D10399D-676B-4252-BF93-3905B628BBEC}" type="pres">
      <dgm:prSet presAssocID="{79A71A64-82DA-4A55-BD19-D7A6EE031817}" presName="level" presStyleLbl="node1" presStyleIdx="1" presStyleCnt="8" custLinFactNeighborX="-2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FF49C-2964-488C-B1B9-3E731083094B}" type="pres">
      <dgm:prSet presAssocID="{79A71A64-82DA-4A55-BD19-D7A6EE0318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8ABEB-5259-4A82-BF3D-F3DC111A5148}" type="pres">
      <dgm:prSet presAssocID="{22F3AC25-8403-4B40-BC2F-97EFB05958BA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2AF344C5-617F-441F-B45A-AC3C472ACFFA}" type="pres">
      <dgm:prSet presAssocID="{22F3AC25-8403-4B40-BC2F-97EFB05958BA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7EA79-2542-429F-8F27-773261459B4F}" type="pres">
      <dgm:prSet presAssocID="{22F3AC25-8403-4B40-BC2F-97EFB05958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D1BB8-1D2F-4419-969C-AF0A8203490A}" type="pres">
      <dgm:prSet presAssocID="{05537C5A-5BA3-494D-B496-3F01E7CF5FFA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1D601D7F-FF6B-488C-9851-352CFF999237}" type="pres">
      <dgm:prSet presAssocID="{05537C5A-5BA3-494D-B496-3F01E7CF5FFA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4CEA-5871-407F-B6DA-F5BBAD43DF74}" type="pres">
      <dgm:prSet presAssocID="{05537C5A-5BA3-494D-B496-3F01E7CF5F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5B839-8824-468C-BCC6-E357F8C06817}" type="pres">
      <dgm:prSet presAssocID="{20BB1224-E686-4178-BCB2-F624A4C95AF0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28F2CEF7-0C10-46E3-B104-025FF00FC83D}" type="pres">
      <dgm:prSet presAssocID="{20BB1224-E686-4178-BCB2-F624A4C95AF0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AF57B-E463-44CE-AC69-C0012BA4D7B9}" type="pres">
      <dgm:prSet presAssocID="{20BB1224-E686-4178-BCB2-F624A4C95A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422D3-FA59-4B7D-B9CB-A4E74024F7D3}" type="pres">
      <dgm:prSet presAssocID="{392F4C12-F1AA-4A4E-BCD3-28889C18AFC9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2594A1D8-69C2-44A0-AA37-366644584A23}" type="pres">
      <dgm:prSet presAssocID="{392F4C12-F1AA-4A4E-BCD3-28889C18AFC9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D4A2F-40EF-4DB5-BAD3-12E975F8B9F0}" type="pres">
      <dgm:prSet presAssocID="{392F4C12-F1AA-4A4E-BCD3-28889C18AF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7CE9A-DF76-4A93-9C5B-92DF4B9A3417}" type="pres">
      <dgm:prSet presAssocID="{E156A917-D2F2-44A3-B3AC-7DDE66801FC4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94238C82-C841-4B66-B2C1-85E2E12D97EB}" type="pres">
      <dgm:prSet presAssocID="{E156A917-D2F2-44A3-B3AC-7DDE66801FC4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83CBA-E0C2-40E4-9F4A-D23A64197FD4}" type="pres">
      <dgm:prSet presAssocID="{E156A917-D2F2-44A3-B3AC-7DDE66801F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539EE-4B12-48A3-A1EA-99A1C14238DA}" type="pres">
      <dgm:prSet presAssocID="{266FBA04-D098-4481-96F9-D7ABF84CF84B}" presName="Name8" presStyleCnt="0"/>
      <dgm:spPr>
        <a:scene3d>
          <a:camera prst="orthographicFront"/>
          <a:lightRig rig="threePt" dir="t"/>
        </a:scene3d>
        <a:sp3d>
          <a:bevelT w="6350"/>
          <a:bevelB h="6350"/>
        </a:sp3d>
      </dgm:spPr>
    </dgm:pt>
    <dgm:pt modelId="{AA6BD373-741C-44FF-B04D-E455D55B3250}" type="pres">
      <dgm:prSet presAssocID="{266FBA04-D098-4481-96F9-D7ABF84CF84B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AB71B-8515-4543-AC25-C7F98091D821}" type="pres">
      <dgm:prSet presAssocID="{266FBA04-D098-4481-96F9-D7ABF84CF8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AFC25-920B-4C34-9B99-EFBCE8F5F1F0}" type="presOf" srcId="{79A71A64-82DA-4A55-BD19-D7A6EE031817}" destId="{AF0FF49C-2964-488C-B1B9-3E731083094B}" srcOrd="1" destOrd="0" presId="urn:microsoft.com/office/officeart/2005/8/layout/pyramid3"/>
    <dgm:cxn modelId="{5EC82D76-38ED-492B-98C6-DBCD66380DFF}" srcId="{297AF07B-0251-401A-B8D3-7C9D9DB33C06}" destId="{05537C5A-5BA3-494D-B496-3F01E7CF5FFA}" srcOrd="3" destOrd="0" parTransId="{0A74EF80-22CB-4B49-A8E6-4F9F38CC342F}" sibTransId="{CDCAAB19-57CE-4322-BE97-624C9AEDC787}"/>
    <dgm:cxn modelId="{2AF7981D-1E25-45CE-B4FD-8F5E8DF378C5}" type="presOf" srcId="{20BB1224-E686-4178-BCB2-F624A4C95AF0}" destId="{3D9AF57B-E463-44CE-AC69-C0012BA4D7B9}" srcOrd="1" destOrd="0" presId="urn:microsoft.com/office/officeart/2005/8/layout/pyramid3"/>
    <dgm:cxn modelId="{FD6F62B2-6611-4078-8EB2-4E277C411962}" type="presOf" srcId="{E156A917-D2F2-44A3-B3AC-7DDE66801FC4}" destId="{94238C82-C841-4B66-B2C1-85E2E12D97EB}" srcOrd="0" destOrd="0" presId="urn:microsoft.com/office/officeart/2005/8/layout/pyramid3"/>
    <dgm:cxn modelId="{CA4297D5-D4F2-4AB8-9E6C-6BD5307444CA}" type="presOf" srcId="{79A71A64-82DA-4A55-BD19-D7A6EE031817}" destId="{5D10399D-676B-4252-BF93-3905B628BBEC}" srcOrd="0" destOrd="0" presId="urn:microsoft.com/office/officeart/2005/8/layout/pyramid3"/>
    <dgm:cxn modelId="{F80AB076-6C27-43FA-B952-DA937F0EB2E3}" type="presOf" srcId="{05537C5A-5BA3-494D-B496-3F01E7CF5FFA}" destId="{1D601D7F-FF6B-488C-9851-352CFF999237}" srcOrd="0" destOrd="0" presId="urn:microsoft.com/office/officeart/2005/8/layout/pyramid3"/>
    <dgm:cxn modelId="{89DDFE0D-5AD6-4D7C-9A80-9E311CF1BAC1}" srcId="{297AF07B-0251-401A-B8D3-7C9D9DB33C06}" destId="{EC8F7A48-D718-4732-B990-1A79951A71CD}" srcOrd="0" destOrd="0" parTransId="{DB7446FB-36E2-420C-8F91-E760D24AE942}" sibTransId="{E8CFC1BE-5328-4702-8417-EB2E5D94FD03}"/>
    <dgm:cxn modelId="{B116CE8F-B3C4-4961-B0CA-CE7A9CBAC996}" type="presOf" srcId="{20BB1224-E686-4178-BCB2-F624A4C95AF0}" destId="{28F2CEF7-0C10-46E3-B104-025FF00FC83D}" srcOrd="0" destOrd="0" presId="urn:microsoft.com/office/officeart/2005/8/layout/pyramid3"/>
    <dgm:cxn modelId="{8EA9451B-CD76-438E-B8E0-A6EE12DEA842}" srcId="{297AF07B-0251-401A-B8D3-7C9D9DB33C06}" destId="{392F4C12-F1AA-4A4E-BCD3-28889C18AFC9}" srcOrd="5" destOrd="0" parTransId="{BB51C816-1C91-4639-8396-61544D13BA50}" sibTransId="{94EDDAC1-4BCA-4ECC-8162-FA13B32BE84A}"/>
    <dgm:cxn modelId="{C0286BD5-D80A-4D7A-8718-BE3BCC93DB07}" type="presOf" srcId="{266FBA04-D098-4481-96F9-D7ABF84CF84B}" destId="{AA6BD373-741C-44FF-B04D-E455D55B3250}" srcOrd="0" destOrd="0" presId="urn:microsoft.com/office/officeart/2005/8/layout/pyramid3"/>
    <dgm:cxn modelId="{11DB3507-4F5C-4648-B030-21F413FF1796}" type="presOf" srcId="{22F3AC25-8403-4B40-BC2F-97EFB05958BA}" destId="{4447EA79-2542-429F-8F27-773261459B4F}" srcOrd="1" destOrd="0" presId="urn:microsoft.com/office/officeart/2005/8/layout/pyramid3"/>
    <dgm:cxn modelId="{B5574B1D-42ED-4445-8CFA-C4EB8A9BD794}" type="presOf" srcId="{392F4C12-F1AA-4A4E-BCD3-28889C18AFC9}" destId="{B9AD4A2F-40EF-4DB5-BAD3-12E975F8B9F0}" srcOrd="1" destOrd="0" presId="urn:microsoft.com/office/officeart/2005/8/layout/pyramid3"/>
    <dgm:cxn modelId="{831F2CB0-3667-4D7D-94FD-DF4BF7746C91}" type="presOf" srcId="{297AF07B-0251-401A-B8D3-7C9D9DB33C06}" destId="{0DE3B0DE-7A9C-4729-9EBA-D41B850CBA89}" srcOrd="0" destOrd="0" presId="urn:microsoft.com/office/officeart/2005/8/layout/pyramid3"/>
    <dgm:cxn modelId="{28E1C61B-8F28-4746-A44E-AAA3A4A83246}" type="presOf" srcId="{EC8F7A48-D718-4732-B990-1A79951A71CD}" destId="{3D688FC7-DA78-4F63-A952-0FF56C2A3C88}" srcOrd="1" destOrd="0" presId="urn:microsoft.com/office/officeart/2005/8/layout/pyramid3"/>
    <dgm:cxn modelId="{08B3596B-2B3D-4BA1-AB23-2ABCBFDF4C58}" srcId="{297AF07B-0251-401A-B8D3-7C9D9DB33C06}" destId="{E156A917-D2F2-44A3-B3AC-7DDE66801FC4}" srcOrd="6" destOrd="0" parTransId="{DE73808A-CBD4-42B5-B798-46504F364DA0}" sibTransId="{66DACCAD-9AE4-431C-A6F5-0346881FA1F5}"/>
    <dgm:cxn modelId="{FF53CDB4-4055-43CF-90E4-0D3F963A8E01}" type="presOf" srcId="{22F3AC25-8403-4B40-BC2F-97EFB05958BA}" destId="{2AF344C5-617F-441F-B45A-AC3C472ACFFA}" srcOrd="0" destOrd="0" presId="urn:microsoft.com/office/officeart/2005/8/layout/pyramid3"/>
    <dgm:cxn modelId="{EA14FF0C-0AA9-44E9-BA40-DD71D6E1520A}" srcId="{297AF07B-0251-401A-B8D3-7C9D9DB33C06}" destId="{20BB1224-E686-4178-BCB2-F624A4C95AF0}" srcOrd="4" destOrd="0" parTransId="{B7D0C2E7-44F9-4493-9FD6-AFF43F0AAAEC}" sibTransId="{C760863F-A5AD-4562-8F14-44A1081A3314}"/>
    <dgm:cxn modelId="{61F17872-ECCB-489F-9D51-5F69DCEA8C94}" type="presOf" srcId="{392F4C12-F1AA-4A4E-BCD3-28889C18AFC9}" destId="{2594A1D8-69C2-44A0-AA37-366644584A23}" srcOrd="0" destOrd="0" presId="urn:microsoft.com/office/officeart/2005/8/layout/pyramid3"/>
    <dgm:cxn modelId="{F684689C-0AC4-4695-8BA5-819CC6AF7362}" type="presOf" srcId="{EC8F7A48-D718-4732-B990-1A79951A71CD}" destId="{0F86BF67-319A-472A-86D3-CCCC8D63845E}" srcOrd="0" destOrd="0" presId="urn:microsoft.com/office/officeart/2005/8/layout/pyramid3"/>
    <dgm:cxn modelId="{06AC410E-1AF4-4EA0-8969-F56D85888837}" srcId="{297AF07B-0251-401A-B8D3-7C9D9DB33C06}" destId="{266FBA04-D098-4481-96F9-D7ABF84CF84B}" srcOrd="7" destOrd="0" parTransId="{D626DBCE-A222-4EB7-AAFF-E81A297F8D3E}" sibTransId="{A0F3A4C1-5DD6-41D9-9D66-8D104C09CBE1}"/>
    <dgm:cxn modelId="{011E11EF-DB0D-4F75-B5D3-67C8E6C17EEC}" srcId="{297AF07B-0251-401A-B8D3-7C9D9DB33C06}" destId="{79A71A64-82DA-4A55-BD19-D7A6EE031817}" srcOrd="1" destOrd="0" parTransId="{7E131FF5-357B-499C-BB9C-625F6B31B545}" sibTransId="{CB8B26D6-9986-4F9E-9758-4F690135C50D}"/>
    <dgm:cxn modelId="{AF14D4FD-5C18-4C9E-BA6D-5179818B663C}" type="presOf" srcId="{05537C5A-5BA3-494D-B496-3F01E7CF5FFA}" destId="{52904CEA-5871-407F-B6DA-F5BBAD43DF74}" srcOrd="1" destOrd="0" presId="urn:microsoft.com/office/officeart/2005/8/layout/pyramid3"/>
    <dgm:cxn modelId="{77DEDE7C-EF82-4DB1-AE2F-CAA27FC8EB48}" srcId="{297AF07B-0251-401A-B8D3-7C9D9DB33C06}" destId="{22F3AC25-8403-4B40-BC2F-97EFB05958BA}" srcOrd="2" destOrd="0" parTransId="{E3665C08-4D36-44AB-843D-00FDFC4A41E9}" sibTransId="{A585EF3B-87B1-43D0-A949-CDA59ACF25E8}"/>
    <dgm:cxn modelId="{9D52D6B7-8731-42F3-BDBB-1E15F5F19551}" type="presOf" srcId="{E156A917-D2F2-44A3-B3AC-7DDE66801FC4}" destId="{13B83CBA-E0C2-40E4-9F4A-D23A64197FD4}" srcOrd="1" destOrd="0" presId="urn:microsoft.com/office/officeart/2005/8/layout/pyramid3"/>
    <dgm:cxn modelId="{7D3B4380-D70F-4B6F-9C23-2B4434D035CD}" type="presOf" srcId="{266FBA04-D098-4481-96F9-D7ABF84CF84B}" destId="{132AB71B-8515-4543-AC25-C7F98091D821}" srcOrd="1" destOrd="0" presId="urn:microsoft.com/office/officeart/2005/8/layout/pyramid3"/>
    <dgm:cxn modelId="{B3E668F6-CC6B-4E0C-B0E2-26170A32A32C}" type="presParOf" srcId="{0DE3B0DE-7A9C-4729-9EBA-D41B850CBA89}" destId="{723A50A0-1408-4DE3-9A26-E8AA3FA0FDB6}" srcOrd="0" destOrd="0" presId="urn:microsoft.com/office/officeart/2005/8/layout/pyramid3"/>
    <dgm:cxn modelId="{F1ADFD73-026C-4270-B74D-8832F2C8B888}" type="presParOf" srcId="{723A50A0-1408-4DE3-9A26-E8AA3FA0FDB6}" destId="{0F86BF67-319A-472A-86D3-CCCC8D63845E}" srcOrd="0" destOrd="0" presId="urn:microsoft.com/office/officeart/2005/8/layout/pyramid3"/>
    <dgm:cxn modelId="{1F6B48CB-7996-412B-B6E8-00E196A385B9}" type="presParOf" srcId="{723A50A0-1408-4DE3-9A26-E8AA3FA0FDB6}" destId="{3D688FC7-DA78-4F63-A952-0FF56C2A3C88}" srcOrd="1" destOrd="0" presId="urn:microsoft.com/office/officeart/2005/8/layout/pyramid3"/>
    <dgm:cxn modelId="{551576DF-9241-4B5C-8786-7C9D92264F8B}" type="presParOf" srcId="{0DE3B0DE-7A9C-4729-9EBA-D41B850CBA89}" destId="{0A1C0395-9F27-444B-8E47-B394B33E5274}" srcOrd="1" destOrd="0" presId="urn:microsoft.com/office/officeart/2005/8/layout/pyramid3"/>
    <dgm:cxn modelId="{851198B0-FB5F-4CB6-B58F-242447D6532D}" type="presParOf" srcId="{0A1C0395-9F27-444B-8E47-B394B33E5274}" destId="{5D10399D-676B-4252-BF93-3905B628BBEC}" srcOrd="0" destOrd="0" presId="urn:microsoft.com/office/officeart/2005/8/layout/pyramid3"/>
    <dgm:cxn modelId="{A784D16E-68D1-4A8A-98F4-3250F45C9A06}" type="presParOf" srcId="{0A1C0395-9F27-444B-8E47-B394B33E5274}" destId="{AF0FF49C-2964-488C-B1B9-3E731083094B}" srcOrd="1" destOrd="0" presId="urn:microsoft.com/office/officeart/2005/8/layout/pyramid3"/>
    <dgm:cxn modelId="{0EE4C054-C9D4-4AF9-885E-2B99D523FF02}" type="presParOf" srcId="{0DE3B0DE-7A9C-4729-9EBA-D41B850CBA89}" destId="{5C68ABEB-5259-4A82-BF3D-F3DC111A5148}" srcOrd="2" destOrd="0" presId="urn:microsoft.com/office/officeart/2005/8/layout/pyramid3"/>
    <dgm:cxn modelId="{E206CC46-DCC2-48DC-936C-7214FA08F53F}" type="presParOf" srcId="{5C68ABEB-5259-4A82-BF3D-F3DC111A5148}" destId="{2AF344C5-617F-441F-B45A-AC3C472ACFFA}" srcOrd="0" destOrd="0" presId="urn:microsoft.com/office/officeart/2005/8/layout/pyramid3"/>
    <dgm:cxn modelId="{17E5192D-166E-4CFD-9803-E31E666E4E85}" type="presParOf" srcId="{5C68ABEB-5259-4A82-BF3D-F3DC111A5148}" destId="{4447EA79-2542-429F-8F27-773261459B4F}" srcOrd="1" destOrd="0" presId="urn:microsoft.com/office/officeart/2005/8/layout/pyramid3"/>
    <dgm:cxn modelId="{9D830A13-D64D-45E9-9F30-5D8094BD76C8}" type="presParOf" srcId="{0DE3B0DE-7A9C-4729-9EBA-D41B850CBA89}" destId="{78FD1BB8-1D2F-4419-969C-AF0A8203490A}" srcOrd="3" destOrd="0" presId="urn:microsoft.com/office/officeart/2005/8/layout/pyramid3"/>
    <dgm:cxn modelId="{33B24283-D3EA-4789-B55B-E104A30962F8}" type="presParOf" srcId="{78FD1BB8-1D2F-4419-969C-AF0A8203490A}" destId="{1D601D7F-FF6B-488C-9851-352CFF999237}" srcOrd="0" destOrd="0" presId="urn:microsoft.com/office/officeart/2005/8/layout/pyramid3"/>
    <dgm:cxn modelId="{95F94B87-8651-4D28-8F39-B887122DB8DF}" type="presParOf" srcId="{78FD1BB8-1D2F-4419-969C-AF0A8203490A}" destId="{52904CEA-5871-407F-B6DA-F5BBAD43DF74}" srcOrd="1" destOrd="0" presId="urn:microsoft.com/office/officeart/2005/8/layout/pyramid3"/>
    <dgm:cxn modelId="{8D01CE87-B467-4AC0-A55A-7DA715711ADF}" type="presParOf" srcId="{0DE3B0DE-7A9C-4729-9EBA-D41B850CBA89}" destId="{C365B839-8824-468C-BCC6-E357F8C06817}" srcOrd="4" destOrd="0" presId="urn:microsoft.com/office/officeart/2005/8/layout/pyramid3"/>
    <dgm:cxn modelId="{A7DF0F06-233A-46F6-AA67-EB0AA2A3B2BF}" type="presParOf" srcId="{C365B839-8824-468C-BCC6-E357F8C06817}" destId="{28F2CEF7-0C10-46E3-B104-025FF00FC83D}" srcOrd="0" destOrd="0" presId="urn:microsoft.com/office/officeart/2005/8/layout/pyramid3"/>
    <dgm:cxn modelId="{34DB58F9-312E-479D-B248-BEF9885B9CAA}" type="presParOf" srcId="{C365B839-8824-468C-BCC6-E357F8C06817}" destId="{3D9AF57B-E463-44CE-AC69-C0012BA4D7B9}" srcOrd="1" destOrd="0" presId="urn:microsoft.com/office/officeart/2005/8/layout/pyramid3"/>
    <dgm:cxn modelId="{B8C429BD-80AD-4147-9B7A-745419AD1B73}" type="presParOf" srcId="{0DE3B0DE-7A9C-4729-9EBA-D41B850CBA89}" destId="{C4A422D3-FA59-4B7D-B9CB-A4E74024F7D3}" srcOrd="5" destOrd="0" presId="urn:microsoft.com/office/officeart/2005/8/layout/pyramid3"/>
    <dgm:cxn modelId="{99D2BFBC-1BFE-4B23-A96C-9FCFBDD5AF8A}" type="presParOf" srcId="{C4A422D3-FA59-4B7D-B9CB-A4E74024F7D3}" destId="{2594A1D8-69C2-44A0-AA37-366644584A23}" srcOrd="0" destOrd="0" presId="urn:microsoft.com/office/officeart/2005/8/layout/pyramid3"/>
    <dgm:cxn modelId="{2841454E-505C-4FC6-A864-0F3C59FBE2BD}" type="presParOf" srcId="{C4A422D3-FA59-4B7D-B9CB-A4E74024F7D3}" destId="{B9AD4A2F-40EF-4DB5-BAD3-12E975F8B9F0}" srcOrd="1" destOrd="0" presId="urn:microsoft.com/office/officeart/2005/8/layout/pyramid3"/>
    <dgm:cxn modelId="{319CEA47-95D8-4DFF-A5A4-BC6AAC18F599}" type="presParOf" srcId="{0DE3B0DE-7A9C-4729-9EBA-D41B850CBA89}" destId="{9407CE9A-DF76-4A93-9C5B-92DF4B9A3417}" srcOrd="6" destOrd="0" presId="urn:microsoft.com/office/officeart/2005/8/layout/pyramid3"/>
    <dgm:cxn modelId="{099C7E91-BD6E-49E0-B013-FEB3A4A8A23B}" type="presParOf" srcId="{9407CE9A-DF76-4A93-9C5B-92DF4B9A3417}" destId="{94238C82-C841-4B66-B2C1-85E2E12D97EB}" srcOrd="0" destOrd="0" presId="urn:microsoft.com/office/officeart/2005/8/layout/pyramid3"/>
    <dgm:cxn modelId="{FC4FA7FA-F951-492B-84D5-5E75DE544F73}" type="presParOf" srcId="{9407CE9A-DF76-4A93-9C5B-92DF4B9A3417}" destId="{13B83CBA-E0C2-40E4-9F4A-D23A64197FD4}" srcOrd="1" destOrd="0" presId="urn:microsoft.com/office/officeart/2005/8/layout/pyramid3"/>
    <dgm:cxn modelId="{259833BC-5EF1-4286-A5DC-1E7BCAE2A2DA}" type="presParOf" srcId="{0DE3B0DE-7A9C-4729-9EBA-D41B850CBA89}" destId="{8EF539EE-4B12-48A3-A1EA-99A1C14238DA}" srcOrd="7" destOrd="0" presId="urn:microsoft.com/office/officeart/2005/8/layout/pyramid3"/>
    <dgm:cxn modelId="{46B34A03-71B1-452E-B875-BE4FB062A71A}" type="presParOf" srcId="{8EF539EE-4B12-48A3-A1EA-99A1C14238DA}" destId="{AA6BD373-741C-44FF-B04D-E455D55B3250}" srcOrd="0" destOrd="0" presId="urn:microsoft.com/office/officeart/2005/8/layout/pyramid3"/>
    <dgm:cxn modelId="{9F894793-CAFE-480E-8DF1-31CB8A346399}" type="presParOf" srcId="{8EF539EE-4B12-48A3-A1EA-99A1C14238DA}" destId="{132AB71B-8515-4543-AC25-C7F98091D82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F968B-4B9E-4D0F-ADD0-7865C4DE93D2}">
      <dsp:nvSpPr>
        <dsp:cNvPr id="0" name=""/>
        <dsp:cNvSpPr/>
      </dsp:nvSpPr>
      <dsp:spPr>
        <a:xfrm>
          <a:off x="2649096" y="101902"/>
          <a:ext cx="2108332" cy="2108332"/>
        </a:xfrm>
        <a:prstGeom prst="ellipse">
          <a:avLst/>
        </a:prstGeom>
        <a:solidFill>
          <a:schemeClr val="accent1">
            <a:lumMod val="50000"/>
            <a:alpha val="93000"/>
          </a:schemeClr>
        </a:solidFill>
        <a:ln>
          <a:noFill/>
        </a:ln>
        <a:effectLst>
          <a:glow rad="127000">
            <a:schemeClr val="accent1">
              <a:alpha val="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Industry </a:t>
          </a:r>
          <a:br>
            <a:rPr lang="en-US" sz="1050" b="1" kern="1200" dirty="0" smtClean="0">
              <a:solidFill>
                <a:schemeClr val="tx1"/>
              </a:solidFill>
            </a:rPr>
          </a:br>
          <a:r>
            <a:rPr lang="en-US" sz="1050" b="1" kern="1200" dirty="0" smtClean="0">
              <a:solidFill>
                <a:schemeClr val="tx1"/>
              </a:solidFill>
            </a:rPr>
            <a:t>Accessibility Expert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- Policy development expertise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- Knowledge of applicable regulations and standards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 - No internal political affiliations</a:t>
          </a:r>
          <a:endParaRPr lang="en-US" sz="10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2930207" y="470860"/>
        <a:ext cx="1546110" cy="948749"/>
      </dsp:txXfrm>
    </dsp:sp>
    <dsp:sp modelId="{EAC787BA-F5A6-4C2E-9DB2-950E5FDA5B7C}">
      <dsp:nvSpPr>
        <dsp:cNvPr id="0" name=""/>
        <dsp:cNvSpPr/>
      </dsp:nvSpPr>
      <dsp:spPr>
        <a:xfrm>
          <a:off x="3409853" y="1419610"/>
          <a:ext cx="2108332" cy="2108332"/>
        </a:xfrm>
        <a:prstGeom prst="ellipse">
          <a:avLst/>
        </a:prstGeom>
        <a:solidFill>
          <a:srgbClr val="287C36">
            <a:alpha val="73000"/>
          </a:srgbClr>
        </a:solidFill>
        <a:ln>
          <a:noFill/>
        </a:ln>
        <a:effectLst/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928412"/>
              <a:satOff val="-28205"/>
              <a:lumOff val="9314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Accessibility Technical Leadership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- Technical feasibility  / viability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Technical risk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Technical resources management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054651" y="1964263"/>
        <a:ext cx="1264999" cy="1159582"/>
      </dsp:txXfrm>
    </dsp:sp>
    <dsp:sp modelId="{D7D7E3B1-7718-4FF2-B94E-EAA71322F6C2}">
      <dsp:nvSpPr>
        <dsp:cNvPr id="0" name=""/>
        <dsp:cNvSpPr/>
      </dsp:nvSpPr>
      <dsp:spPr>
        <a:xfrm>
          <a:off x="1879147" y="1419610"/>
          <a:ext cx="2108332" cy="2108332"/>
        </a:xfrm>
        <a:prstGeom prst="ellipse">
          <a:avLst/>
        </a:prstGeom>
        <a:solidFill>
          <a:schemeClr val="accent1">
            <a:lumMod val="75000"/>
            <a:alpha val="3500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rgbClr val="00ADDC">
              <a:alpha val="50000"/>
              <a:hueOff val="1856823"/>
              <a:satOff val="-56410"/>
              <a:lumOff val="18628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        Internal Accessibility Policy/ Governance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Operations expertise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Business process expertise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- Organizational politics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 - Results accountability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2077682" y="1964263"/>
        <a:ext cx="1264999" cy="1159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BF67-319A-472A-86D3-CCCC8D63845E}">
      <dsp:nvSpPr>
        <dsp:cNvPr id="0" name=""/>
        <dsp:cNvSpPr/>
      </dsp:nvSpPr>
      <dsp:spPr>
        <a:xfrm rot="10800000">
          <a:off x="0" y="0"/>
          <a:ext cx="7134478" cy="440427"/>
        </a:xfrm>
        <a:prstGeom prst="trapezoid">
          <a:avLst>
            <a:gd name="adj" fmla="val 85705"/>
          </a:avLst>
        </a:prstGeom>
        <a:solidFill>
          <a:srgbClr val="5E3F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solidFill>
                <a:schemeClr val="bg1"/>
              </a:solidFill>
            </a:rPr>
            <a:t>Mission critical, high number of users, </a:t>
          </a:r>
          <a:r>
            <a:rPr lang="en-US" sz="1400" u="sng" kern="1200" dirty="0" smtClean="0">
              <a:solidFill>
                <a:schemeClr val="bg1"/>
              </a:solidFill>
            </a:rPr>
            <a:t>high revenue</a:t>
          </a:r>
          <a:endParaRPr lang="en-US" sz="1200" u="sng" kern="1200" dirty="0">
            <a:solidFill>
              <a:schemeClr val="bg1"/>
            </a:solidFill>
          </a:endParaRPr>
        </a:p>
      </dsp:txBody>
      <dsp:txXfrm rot="-10800000">
        <a:off x="1248533" y="0"/>
        <a:ext cx="4637410" cy="440427"/>
      </dsp:txXfrm>
    </dsp:sp>
    <dsp:sp modelId="{5D10399D-676B-4252-BF93-3905B628BBEC}">
      <dsp:nvSpPr>
        <dsp:cNvPr id="0" name=""/>
        <dsp:cNvSpPr/>
      </dsp:nvSpPr>
      <dsp:spPr>
        <a:xfrm rot="10800000">
          <a:off x="361264" y="440427"/>
          <a:ext cx="6379541" cy="531685"/>
        </a:xfrm>
        <a:prstGeom prst="trapezoid">
          <a:avLst>
            <a:gd name="adj" fmla="val 85705"/>
          </a:avLst>
        </a:prstGeom>
        <a:solidFill>
          <a:srgbClr val="5E3F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Non-mission critical, high number of  users, </a:t>
          </a:r>
          <a:r>
            <a:rPr lang="en-US" sz="1400" u="sng" kern="1200" dirty="0" smtClean="0">
              <a:solidFill>
                <a:schemeClr val="bg1"/>
              </a:solidFill>
            </a:rPr>
            <a:t>high revenue </a:t>
          </a:r>
          <a:endParaRPr lang="en-US" sz="1400" u="sng" kern="1200" dirty="0">
            <a:solidFill>
              <a:schemeClr val="bg1"/>
            </a:solidFill>
          </a:endParaRPr>
        </a:p>
      </dsp:txBody>
      <dsp:txXfrm rot="-10800000">
        <a:off x="1477684" y="440427"/>
        <a:ext cx="4146701" cy="531685"/>
      </dsp:txXfrm>
    </dsp:sp>
    <dsp:sp modelId="{2AF344C5-617F-441F-B45A-AC3C472ACFFA}">
      <dsp:nvSpPr>
        <dsp:cNvPr id="0" name=""/>
        <dsp:cNvSpPr/>
      </dsp:nvSpPr>
      <dsp:spPr>
        <a:xfrm rot="10800000">
          <a:off x="833149" y="972113"/>
          <a:ext cx="5468178" cy="531685"/>
        </a:xfrm>
        <a:prstGeom prst="trapezoid">
          <a:avLst>
            <a:gd name="adj" fmla="val 85705"/>
          </a:avLst>
        </a:prstGeom>
        <a:solidFill>
          <a:srgbClr val="5E3F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chemeClr val="bg1"/>
            </a:solidFill>
          </a:endParaRPr>
        </a:p>
        <a:p>
          <a:pPr lvl="0" algn="ctr">
            <a:spcBef>
              <a:spcPct val="0"/>
            </a:spcBef>
          </a:pPr>
          <a:r>
            <a:rPr lang="en-US" sz="1400" kern="1200" dirty="0" smtClean="0">
              <a:solidFill>
                <a:schemeClr val="bg1"/>
              </a:solidFill>
            </a:rPr>
            <a:t>Mission critical, low number of l users, </a:t>
          </a:r>
          <a:r>
            <a:rPr lang="en-US" sz="1400" u="sng" kern="1200" dirty="0" smtClean="0">
              <a:solidFill>
                <a:schemeClr val="bg1"/>
              </a:solidFill>
            </a:rPr>
            <a:t>low revenue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bg1"/>
            </a:solidFill>
          </a:endParaRPr>
        </a:p>
      </dsp:txBody>
      <dsp:txXfrm rot="-10800000">
        <a:off x="1790081" y="972113"/>
        <a:ext cx="3554315" cy="531685"/>
      </dsp:txXfrm>
    </dsp:sp>
    <dsp:sp modelId="{1D601D7F-FF6B-488C-9851-352CFF999237}">
      <dsp:nvSpPr>
        <dsp:cNvPr id="0" name=""/>
        <dsp:cNvSpPr/>
      </dsp:nvSpPr>
      <dsp:spPr>
        <a:xfrm rot="10800000">
          <a:off x="1288831" y="1503798"/>
          <a:ext cx="4556815" cy="531685"/>
        </a:xfrm>
        <a:prstGeom prst="trapezoid">
          <a:avLst>
            <a:gd name="adj" fmla="val 85705"/>
          </a:avLst>
        </a:prstGeom>
        <a:solidFill>
          <a:srgbClr val="5E3F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chemeClr val="bg1"/>
            </a:solidFill>
          </a:endParaRPr>
        </a:p>
        <a:p>
          <a:pPr lvl="0" algn="ctr">
            <a:spcBef>
              <a:spcPct val="0"/>
            </a:spcBef>
          </a:pPr>
          <a:r>
            <a:rPr lang="en-US" sz="1400" kern="1200" dirty="0" smtClean="0">
              <a:solidFill>
                <a:schemeClr val="bg1"/>
              </a:solidFill>
            </a:rPr>
            <a:t>Non-mission critical, low number of  users, </a:t>
          </a:r>
          <a:r>
            <a:rPr lang="en-US" sz="1400" u="sng" kern="1200" dirty="0" smtClean="0">
              <a:solidFill>
                <a:schemeClr val="bg1"/>
              </a:solidFill>
            </a:rPr>
            <a:t>low revenue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 rot="-10800000">
        <a:off x="2086274" y="1503798"/>
        <a:ext cx="2961929" cy="531685"/>
      </dsp:txXfrm>
    </dsp:sp>
    <dsp:sp modelId="{28F2CEF7-0C10-46E3-B104-025FF00FC83D}">
      <dsp:nvSpPr>
        <dsp:cNvPr id="0" name=""/>
        <dsp:cNvSpPr/>
      </dsp:nvSpPr>
      <dsp:spPr>
        <a:xfrm rot="10800000">
          <a:off x="1744512" y="2035484"/>
          <a:ext cx="3645452" cy="531685"/>
        </a:xfrm>
        <a:prstGeom prst="trapezoid">
          <a:avLst>
            <a:gd name="adj" fmla="val 85705"/>
          </a:avLst>
        </a:prstGeom>
        <a:solidFill>
          <a:srgbClr val="2A32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Mission critical, high number of users</a:t>
          </a:r>
          <a:endParaRPr lang="en-US" sz="1400" kern="1200" dirty="0">
            <a:solidFill>
              <a:schemeClr val="bg1"/>
            </a:solidFill>
          </a:endParaRPr>
        </a:p>
      </dsp:txBody>
      <dsp:txXfrm rot="-10800000">
        <a:off x="2382467" y="2035484"/>
        <a:ext cx="2369543" cy="531685"/>
      </dsp:txXfrm>
    </dsp:sp>
    <dsp:sp modelId="{2594A1D8-69C2-44A0-AA37-366644584A23}">
      <dsp:nvSpPr>
        <dsp:cNvPr id="0" name=""/>
        <dsp:cNvSpPr/>
      </dsp:nvSpPr>
      <dsp:spPr>
        <a:xfrm rot="10800000">
          <a:off x="2200194" y="2567170"/>
          <a:ext cx="2734089" cy="531685"/>
        </a:xfrm>
        <a:prstGeom prst="trapezoid">
          <a:avLst>
            <a:gd name="adj" fmla="val 85705"/>
          </a:avLst>
        </a:prstGeom>
        <a:solidFill>
          <a:srgbClr val="2A32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solidFill>
                <a:schemeClr val="bg1"/>
              </a:solidFill>
            </a:rPr>
            <a:t>Non-mission critical, high number of users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</a:endParaRPr>
        </a:p>
      </dsp:txBody>
      <dsp:txXfrm rot="-10800000">
        <a:off x="2678660" y="2567170"/>
        <a:ext cx="1777157" cy="531685"/>
      </dsp:txXfrm>
    </dsp:sp>
    <dsp:sp modelId="{94238C82-C841-4B66-B2C1-85E2E12D97EB}">
      <dsp:nvSpPr>
        <dsp:cNvPr id="0" name=""/>
        <dsp:cNvSpPr/>
      </dsp:nvSpPr>
      <dsp:spPr>
        <a:xfrm rot="10800000">
          <a:off x="2655875" y="3098856"/>
          <a:ext cx="1822726" cy="531685"/>
        </a:xfrm>
        <a:prstGeom prst="trapezoid">
          <a:avLst>
            <a:gd name="adj" fmla="val 85705"/>
          </a:avLst>
        </a:prstGeom>
        <a:solidFill>
          <a:srgbClr val="2A32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chemeClr val="bg1"/>
              </a:solidFill>
            </a:rPr>
            <a:t>Mission critical, low number of users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 rot="-10800000">
        <a:off x="2974853" y="3098856"/>
        <a:ext cx="1184771" cy="531685"/>
      </dsp:txXfrm>
    </dsp:sp>
    <dsp:sp modelId="{AA6BD373-741C-44FF-B04D-E455D55B3250}">
      <dsp:nvSpPr>
        <dsp:cNvPr id="0" name=""/>
        <dsp:cNvSpPr/>
      </dsp:nvSpPr>
      <dsp:spPr>
        <a:xfrm rot="10800000">
          <a:off x="3111557" y="3630542"/>
          <a:ext cx="911363" cy="531685"/>
        </a:xfrm>
        <a:prstGeom prst="trapezoid">
          <a:avLst>
            <a:gd name="adj" fmla="val 85705"/>
          </a:avLst>
        </a:prstGeom>
        <a:solidFill>
          <a:srgbClr val="2A32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bg1"/>
              </a:solidFill>
            </a:rPr>
            <a:t>Non-mission critical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bg1"/>
              </a:solidFill>
            </a:rPr>
            <a:t>low number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bg1"/>
              </a:solidFill>
            </a:rPr>
            <a:t> of users</a:t>
          </a:r>
          <a:endParaRPr lang="en-US" sz="700" kern="1200" dirty="0">
            <a:solidFill>
              <a:schemeClr val="bg1"/>
            </a:solidFill>
          </a:endParaRPr>
        </a:p>
      </dsp:txBody>
      <dsp:txXfrm rot="-10800000">
        <a:off x="3111557" y="3630542"/>
        <a:ext cx="911363" cy="53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08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0" rIns="96621" bIns="48310" numCol="1" anchor="t" anchorCtr="0" compatLnSpc="1">
            <a:prstTxWarp prst="textNoShape">
              <a:avLst/>
            </a:prstTxWarp>
          </a:bodyPr>
          <a:lstStyle>
            <a:lvl1pPr algn="l" defTabSz="968375">
              <a:lnSpc>
                <a:spcPct val="100000"/>
              </a:lnSpc>
              <a:buClrTx/>
              <a:defRPr sz="1300" u="sng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908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0" rIns="96621" bIns="48310" numCol="1" anchor="t" anchorCtr="0" compatLnSpc="1">
            <a:prstTxWarp prst="textNoShape">
              <a:avLst/>
            </a:prstTxWarp>
          </a:bodyPr>
          <a:lstStyle>
            <a:lvl1pPr algn="r" defTabSz="968375">
              <a:lnSpc>
                <a:spcPct val="100000"/>
              </a:lnSpc>
              <a:buClrTx/>
              <a:defRPr sz="1300" u="sng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908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0" rIns="96621" bIns="48310" numCol="1" anchor="b" anchorCtr="0" compatLnSpc="1">
            <a:prstTxWarp prst="textNoShape">
              <a:avLst/>
            </a:prstTxWarp>
          </a:bodyPr>
          <a:lstStyle>
            <a:lvl1pPr algn="l" defTabSz="968375">
              <a:lnSpc>
                <a:spcPct val="100000"/>
              </a:lnSpc>
              <a:buClrTx/>
              <a:defRPr sz="1300" u="sng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defRPr sz="1200">
                <a:latin typeface="Times New Roman" pitchFamily="18" charset="0"/>
              </a:defRPr>
            </a:lvl1pPr>
          </a:lstStyle>
          <a:p>
            <a:fld id="{6BA26A5E-BB19-4569-9898-CC2925EFA4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2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56" tIns="49127" rIns="98256" bIns="49127" numCol="1" anchor="t" anchorCtr="0" compatLnSpc="1">
            <a:prstTxWarp prst="textNoShape">
              <a:avLst/>
            </a:prstTxWarp>
          </a:bodyPr>
          <a:lstStyle>
            <a:lvl1pPr algn="l" defTabSz="984250">
              <a:lnSpc>
                <a:spcPct val="100000"/>
              </a:lnSpc>
              <a:buClrTx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56" tIns="49127" rIns="98256" bIns="49127" numCol="1" anchor="t" anchorCtr="0" compatLnSpc="1">
            <a:prstTxWarp prst="textNoShape">
              <a:avLst/>
            </a:prstTxWarp>
          </a:bodyPr>
          <a:lstStyle>
            <a:lvl1pPr algn="r" defTabSz="984250">
              <a:lnSpc>
                <a:spcPct val="100000"/>
              </a:lnSpc>
              <a:buClrTx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802187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56" tIns="49127" rIns="98256" bIns="49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56" tIns="49127" rIns="98256" bIns="49127" numCol="1" anchor="b" anchorCtr="0" compatLnSpc="1">
            <a:prstTxWarp prst="textNoShape">
              <a:avLst/>
            </a:prstTxWarp>
          </a:bodyPr>
          <a:lstStyle>
            <a:lvl1pPr algn="l" defTabSz="984250">
              <a:lnSpc>
                <a:spcPct val="100000"/>
              </a:lnSpc>
              <a:buClrTx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15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04" tIns="47352" rIns="94704" bIns="47352"/>
          <a:lstStyle>
            <a:lvl1pPr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62CABB-0401-4B87-A28A-41314E0A4825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480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10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3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8DC2C5B2-8F1E-4375-900F-DCD5A3A5B386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NeutrafaceSlabText-Light"/>
              </a:rPr>
              <a:t>A tool to plan, organize, and guide the journey</a:t>
            </a:r>
            <a:endParaRPr lang="en-US" sz="1200" dirty="0" smtClean="0"/>
          </a:p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Plan Strategically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Automate for productivity and quality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Validate thoroughly, early, and often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Grow awareness  and provide education / training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Measure and track progress</a:t>
            </a:r>
          </a:p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Elements of “Plan Strategically”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Framework”component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Obtain initiative support of organization executive team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Develop long term organization goals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Integrate into or develop processes to ensure consistency over time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Select appropriate ICT technologies / suppliers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Effectively manage the ICT accessibility exception process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Maintain flexibility to adapt to criteria changes (508 refresh, WCAG 2.0, </a:t>
            </a:r>
            <a:r>
              <a:rPr lang="en-US" sz="1200" dirty="0" err="1" smtClean="0">
                <a:solidFill>
                  <a:schemeClr val="bg1"/>
                </a:solidFill>
              </a:rPr>
              <a:t>etc</a:t>
            </a:r>
            <a:r>
              <a:rPr lang="en-US" sz="1200" dirty="0" smtClean="0">
                <a:solidFill>
                  <a:schemeClr val="bg1"/>
                </a:solidFill>
              </a:rPr>
              <a:t>)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Charter a workgroup with representation from key areas of the organization</a:t>
            </a:r>
          </a:p>
          <a:p>
            <a:pPr rtl="0" eaLnBrk="1" fontAlgn="base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5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8DC2C5B2-8F1E-4375-900F-DCD5A3A5B386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eutrafaceSlabText-Light"/>
              </a:rPr>
              <a:t>Creation of action plans, project plans, work breakdown structures, etc.</a:t>
            </a:r>
            <a:endParaRPr lang="en-U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NeutrafaceSlabText-Ligh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NeutrafaceSlabText-Light"/>
              </a:rPr>
              <a:t>Extends to action plan development and work breakdown structures</a:t>
            </a:r>
            <a:endParaRPr lang="en-US" sz="1200" dirty="0" smtClean="0"/>
          </a:p>
          <a:p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 strategically</a:t>
            </a:r>
            <a:r>
              <a:rPr lang="en-US" baseline="0" dirty="0" smtClean="0"/>
              <a:t> line item:</a:t>
            </a:r>
            <a:r>
              <a:rPr lang="en-US" sz="1200" dirty="0" smtClean="0">
                <a:solidFill>
                  <a:schemeClr val="bg1"/>
                </a:solidFill>
              </a:rPr>
              <a:t> Integrate into develop processes to ensure consistency over 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Work items associated with the line item that can</a:t>
            </a:r>
            <a:r>
              <a:rPr lang="en-US" sz="1200" baseline="0" dirty="0" smtClean="0">
                <a:solidFill>
                  <a:schemeClr val="bg1"/>
                </a:solidFill>
              </a:rPr>
              <a:t> be prioritized and planned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bg1"/>
              </a:solidFill>
            </a:endParaRP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Review and modify as needed current process(s) for accessibility integration</a:t>
            </a: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Determine appropriate processes and process tools for ICT Accessibility</a:t>
            </a: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Analyze process(s) effectiveness. Are they being followed?</a:t>
            </a: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Integrate accessibility criteria and the exception process into development phases</a:t>
            </a: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Develop guidelines for integrating Accessibility development  /  test  into project schedules </a:t>
            </a:r>
          </a:p>
          <a:p>
            <a:pPr marL="171450" indent="-171450" rtl="0" eaLnBrk="1" fontAlgn="ctr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Develop work sizing guidelines for development and test planning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5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8DC2C5B2-8F1E-4375-900F-DCD5A3A5B386}" type="slidenum">
              <a:rPr lang="en-US"/>
              <a:pPr/>
              <a:t>13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Plan Strategically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Obtain initiative support of organization executive team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Develop long term organization goals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Integrate into or develop processes to ensure consistency over time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Select appropriate IT technologies / suppliers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Effectively manage the IT accessibility exception process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Maintain flexibility to adapt to criteria changes (508 refresh, WCAG 2.0,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Charter a workgroup with representation from key areas of the organization</a:t>
            </a: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Automate for productivity and quality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Provide developers tools to facilitate and remediate accessibility compliance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Integrate accessibility into content management systems / processes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Utilize standardized accessible templates (CSS,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Ensure browser neutral accessibility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Utilize enterprise level scan tools for issue identification / resolution</a:t>
            </a: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Validate thoroughly, early, and often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Internally developed pages and applications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Externally hosted services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Published documents / information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VPAT analysis and testing of supplier solutions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Corrective actions process management / tools</a:t>
            </a: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Grow awareness  and provide education / training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Evangelize accessibility throughout organization / IT  supplier community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Build / maintain organization’s  technical capacity with SME’s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Identify skill gaps, and resolve via and training staffing plans</a:t>
            </a: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Measure and track progress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Develop goal appropriate metrics, and reporting tools / methods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Communicate and utilize results to drive initiative trajectory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 rtl="0" eaLnBrk="1" fontAlgn="base" latinLnBrk="0" hangingPunct="1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Maintain processes and results for “audit readiness” posture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6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sz="1200" dirty="0" smtClean="0">
                <a:solidFill>
                  <a:schemeClr val="tx2"/>
                </a:solidFill>
              </a:rPr>
              <a:t>Integrate EIR Accessibility into Key Business Processes: </a:t>
            </a:r>
          </a:p>
          <a:p>
            <a:pPr algn="l" eaLnBrk="1" hangingPunct="1"/>
            <a:r>
              <a:rPr lang="en-US" sz="1200" dirty="0" smtClean="0">
                <a:solidFill>
                  <a:schemeClr val="tx2"/>
                </a:solidFill>
              </a:rPr>
              <a:t>Procurement Example</a:t>
            </a:r>
          </a:p>
          <a:p>
            <a:pPr algn="l" eaLnBrk="1" hangingPunct="1"/>
            <a:endParaRPr lang="en-US" sz="1200" dirty="0" smtClean="0">
              <a:solidFill>
                <a:schemeClr val="tx2"/>
              </a:solidFill>
            </a:endParaRP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Identification of IT need: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1 -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Determine type of IT accessibility procurement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(Apply accessibility clause usage guidelines)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If No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Accessibility compliance to SRPs not required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Accessibility procurement clause not required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If Yes, proceed to Step 2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2 -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Develop the specifications, scope of work, and terms and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conditions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Include accessibility compliance criteria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3 -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Perform market research on the accessibility status of identified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products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Acquire and review potential supplier VPATs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Determine accurate accessibility compliance status to applicable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standards or regulations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4 -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Include accessibility requirements in solicitation document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Consider the relative importance of accessibility compliance in the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context of the procured product or service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Include VPAT documentation request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5 -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Route solicitation for internal agency review, comments, and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approval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6 -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Submit purchase request and initiate solicitation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7 -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Evaluate vendor responses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Give to IT accessibility coordinator, or delegated authority of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accessibility, knowledgeable staff for review and validation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Perform solution accessibility testing to confirm documentation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(VPAT or equivalent) provided</a:t>
            </a:r>
          </a:p>
          <a:p>
            <a:pPr algn="l"/>
            <a:r>
              <a:rPr lang="en-US" sz="1050" b="0" i="0" u="none" strike="noStrike" baseline="0" dirty="0" smtClean="0">
                <a:solidFill>
                  <a:srgbClr val="404040"/>
                </a:solidFill>
                <a:latin typeface="GothamCondensed-Light"/>
              </a:rPr>
              <a:t>132 Strategic IT Access </a:t>
            </a:r>
            <a:r>
              <a:rPr lang="en-US" sz="1050" b="0" i="0" u="none" strike="noStrike" baseline="0" dirty="0" err="1" smtClean="0">
                <a:solidFill>
                  <a:srgbClr val="404040"/>
                </a:solidFill>
                <a:latin typeface="GothamCondensed-Light"/>
              </a:rPr>
              <a:t>ibility</a:t>
            </a:r>
            <a:endParaRPr lang="en-US" sz="1050" b="0" i="0" u="none" strike="noStrike" baseline="0" dirty="0" smtClean="0">
              <a:solidFill>
                <a:srgbClr val="404040"/>
              </a:solidFill>
              <a:latin typeface="GothamCondensed-Light"/>
            </a:endParaRP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For non compliant bid responses: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Assess the agency risk of deploying non compliant solutions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Submit additional request to supplier for accessibility remediation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plan (including planned compliance date)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Identify and recommend best solution for accessibility compliance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to program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8 –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Determine if the pending contract winner solution is not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accessibility compliant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If it is not: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Initiate accessibility exception process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Obtain formal accessibility remediation plan from supplier,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including planned compliance date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Develop plan for alternative method of access (by agency or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supplier)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Proceed to Step 9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9 -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Award and implement contract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Receipt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Installation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Final accessibility validation in organization environment (test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servers, etc.)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Solution maintenance</a:t>
            </a:r>
          </a:p>
          <a:p>
            <a:pPr algn="l"/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NeutrafaceSlabText-Bold"/>
              </a:rPr>
              <a:t>Step 10 - 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Contract life cycle and maintenance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* Include accessibility in contract oversight process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Perform additional testing for solution upgrades and maintenance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(as needed)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Monitor for quality control and necessary corrective actions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Monitor contract changes to ensure that IT accessibility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compliance is maintained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Review or dispute invoices for non compliant billings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Reassess accessibility compliance and compliance status and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NeutrafaceSlabText-Light"/>
              </a:rPr>
              <a:t>plans prior to contract renewal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0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126C594E-C037-4D75-914D-C1C066ED5DE5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19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20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2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6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8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Foundation on which other aspects of ICT accessibility are developed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Create a team of SME’s to develop the policy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Should not be voluminous or contain technical specs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Leverage, similar existing policies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“big stick”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small core policy development team should be organized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combines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Deep knowledge of accessibility at the ICT industry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(probably a consultant)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Understanding of technical compliance based on current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emerging standards and regulations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Expertise in policy and governance within the context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organization’s business processes and controls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organization must develop a process for key stakeholders—representatives of areas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likely to be affected by the policy—to review and eventually approve drafts of the policy.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1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buClrTx/>
            </a:pPr>
            <a:r>
              <a:rPr lang="en-US" sz="1200" b="1" dirty="0" smtClean="0"/>
              <a:t>Considerations 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200" dirty="0" smtClean="0"/>
              <a:t>Is it positioned to reach across the enterprise?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200" dirty="0" smtClean="0"/>
              <a:t>Will it have the clout to be effective in driving transformation and policy?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200" dirty="0" smtClean="0"/>
              <a:t>Can it maintain its ability to perform without being subjected to the parochial interests of the organization in which it resides? 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200" dirty="0" smtClean="0"/>
              <a:t>Will it get the care and attention needed over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5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ACB947D4-6A9A-43A3-8C45-E252FAF117A8}" type="slidenum">
              <a:rPr lang="en-US"/>
              <a:pPr/>
              <a:t>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Priority classification hierarchy* example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Externally facing, mission critical, high number of external users 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Externally facing, non-mission critical, high number of external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Externally facing, mission critical, low number of external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Externally facing, non-mission critical, low number of external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Internal use, mission critical, high number of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Internal use, non-mission critical, high number of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Internal use, mission critical, low number of users</a:t>
            </a:r>
          </a:p>
          <a:p>
            <a:pPr marL="739775" lvl="1" indent="-342900">
              <a:buFont typeface="+mj-lt"/>
              <a:buAutoNum type="arabicPeriod"/>
            </a:pPr>
            <a:r>
              <a:rPr lang="en-US" dirty="0" smtClean="0"/>
              <a:t>Internal use, non-mission critical, low number of users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7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042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5257800"/>
            <a:ext cx="8686800" cy="38100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Footer (View &gt; Header and Footer). Displays on all slides.</a:t>
            </a:r>
          </a:p>
        </p:txBody>
      </p:sp>
      <p:sp>
        <p:nvSpPr>
          <p:cNvPr id="3159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908175"/>
            <a:ext cx="8686800" cy="1749425"/>
          </a:xfrm>
        </p:spPr>
        <p:txBody>
          <a:bodyPr anchor="b"/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9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06825"/>
            <a:ext cx="8686800" cy="1298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72250"/>
            <a:ext cx="502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74F82C-F28B-4AD5-9818-F78412AA5C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72250"/>
            <a:ext cx="502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35980C-ED38-4776-8241-3C2D3E9B99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AD1A3A-000C-4AB6-85B3-AD81939BD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A12EAC9C-9A33-4F5B-BE6E-092AAE232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F8950-3217-4FD8-88C2-7DEA50260A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DBB19-6E5B-4012-A9C4-37C521C037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D74D78-FE4F-43E5-ACEB-2F44DDA474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05DC7-CDF1-4D81-98FD-8E2FBA8396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28982-820F-4FDC-B3A3-F908BC6A2E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572250"/>
            <a:ext cx="502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20386-BE2C-4D43-82D1-1CD8D48982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572250"/>
            <a:ext cx="502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9E553-D03E-44B4-8464-5FE01989F5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572250"/>
            <a:ext cx="502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Edit Footer (View &gt; Header and Footer). Displays on all slides.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F18CD3-93C5-4145-95E3-E4E65610F3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5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32732"/>
            <a:ext cx="86868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58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9432" y="657225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111A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9pPr>
    </p:titleStyle>
    <p:bodyStyle>
      <a:lvl1pPr marL="282575" indent="-282575" algn="l" rtl="0" fontAlgn="base">
        <a:spcBef>
          <a:spcPct val="50000"/>
        </a:spcBef>
        <a:spcAft>
          <a:spcPct val="0"/>
        </a:spcAft>
        <a:buBlip>
          <a:blip r:embed="rId16"/>
        </a:buBlip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9388" algn="l" rtl="0" fontAlgn="base">
        <a:spcBef>
          <a:spcPct val="4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2pPr>
      <a:lvl3pPr marL="914400" indent="-223838" algn="l" rtl="0" fontAlgn="base">
        <a:spcBef>
          <a:spcPct val="30000"/>
        </a:spcBef>
        <a:spcAft>
          <a:spcPct val="0"/>
        </a:spcAft>
        <a:buClr>
          <a:srgbClr val="457BE7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3pPr>
      <a:lvl4pPr marL="1196975" indent="-168275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490663" indent="-179388" algn="l" rtl="0" fontAlgn="base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947863" indent="-179388" algn="l" rtl="0" fontAlgn="base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405063" indent="-179388" algn="l" rtl="0" fontAlgn="base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862263" indent="-179388" algn="l" rtl="0" fontAlgn="base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319463" indent="-179388" algn="l" rtl="0" fontAlgn="base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8524336" y="6324888"/>
            <a:ext cx="457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>
            <a:defPPr>
              <a:defRPr lang="en-US"/>
            </a:defPPr>
            <a:lvl1pPr algn="l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kumimoji="0"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buClrTx/>
            </a:pPr>
            <a:fld id="{F17F8950-3217-4FD8-88C2-7DEA50260A5F}" type="slidenum">
              <a:rPr lang="en-US" sz="1300" b="1" smtClean="0">
                <a:solidFill>
                  <a:schemeClr val="bg1"/>
                </a:solidFill>
              </a:rPr>
              <a:pPr algn="r">
                <a:lnSpc>
                  <a:spcPct val="100000"/>
                </a:lnSpc>
                <a:buClrTx/>
              </a:pPr>
              <a:t>1</a:t>
            </a:fld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8750" y="2447151"/>
            <a:ext cx="8464550" cy="10668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An Accessibility Implementation </a:t>
            </a:r>
            <a:br>
              <a:rPr lang="en-US" sz="2400" dirty="0" smtClean="0"/>
            </a:br>
            <a:r>
              <a:rPr lang="en-US" sz="2400" dirty="0" smtClean="0"/>
              <a:t>Framework V. 2.0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2189" y="4140207"/>
            <a:ext cx="7680903" cy="2220839"/>
          </a:xfrm>
        </p:spPr>
        <p:txBody>
          <a:bodyPr>
            <a:norm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en-US" dirty="0" smtClean="0">
                <a:cs typeface="Times New Roman" pitchFamily="18" charset="0"/>
              </a:rPr>
              <a:t>Jeff Kline (jeff.kline@dir.texas.gov) </a:t>
            </a:r>
            <a:endParaRPr lang="en-US" dirty="0">
              <a:cs typeface="Times New Roman" pitchFamily="18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dirty="0" smtClean="0">
                <a:cs typeface="Times New Roman" pitchFamily="18" charset="0"/>
              </a:rPr>
              <a:t>Texas Statewide EIR Accessibility Coordinator</a:t>
            </a:r>
          </a:p>
          <a:p>
            <a:pPr algn="r" eaLnBrk="1" hangingPunct="1">
              <a:spcBef>
                <a:spcPts val="0"/>
              </a:spcBef>
            </a:pPr>
            <a:endParaRPr lang="en-US" dirty="0" smtClean="0">
              <a:cs typeface="Times New Roman" pitchFamily="18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100" dirty="0" smtClean="0">
                <a:solidFill>
                  <a:schemeClr val="bg1"/>
                </a:solidFill>
                <a:cs typeface="Times New Roman" pitchFamily="18" charset="0"/>
              </a:rPr>
              <a:t>Note: Refer to speaker notes if you have problems viewing presentation slides </a:t>
            </a:r>
          </a:p>
          <a:p>
            <a:pPr algn="r" eaLnBrk="1" hangingPunct="1"/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27082" y="499010"/>
            <a:ext cx="1067745" cy="771749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Assess business needs and make accessibility investments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70" y="681994"/>
            <a:ext cx="8686800" cy="457200"/>
          </a:xfrm>
        </p:spPr>
        <p:txBody>
          <a:bodyPr/>
          <a:lstStyle/>
          <a:p>
            <a:pPr algn="r"/>
            <a:r>
              <a:rPr lang="en-US" dirty="0" smtClean="0"/>
              <a:t>Program Costs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79077" y="628033"/>
            <a:ext cx="8825591" cy="512064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Determining Factors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Funding Models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Speed </a:t>
            </a:r>
            <a:r>
              <a:rPr lang="en-US" sz="1800" dirty="0"/>
              <a:t>and trajectory </a:t>
            </a:r>
            <a:r>
              <a:rPr lang="en-US" sz="1800" dirty="0" smtClean="0"/>
              <a:t>of the ICT </a:t>
            </a:r>
            <a:r>
              <a:rPr lang="en-US" sz="1800" dirty="0"/>
              <a:t>accessibility </a:t>
            </a:r>
            <a:r>
              <a:rPr lang="en-US" sz="1800" dirty="0" smtClean="0"/>
              <a:t>initiative driven by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U</a:t>
            </a:r>
            <a:r>
              <a:rPr lang="en-US" sz="1600" dirty="0" smtClean="0"/>
              <a:t>rgency based on business or other requirements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Budget considerations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Startup and ongoing costs</a:t>
            </a:r>
          </a:p>
        </p:txBody>
      </p:sp>
      <p:graphicFrame>
        <p:nvGraphicFramePr>
          <p:cNvPr id="2" name="Table 1" descr="table of elements associated with startup and ongoing cosnts for an organization wide accessibility progra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97688"/>
              </p:ext>
            </p:extLst>
          </p:nvPr>
        </p:nvGraphicFramePr>
        <p:xfrm>
          <a:off x="336330" y="2733625"/>
          <a:ext cx="8429297" cy="3566746"/>
        </p:xfrm>
        <a:graphic>
          <a:graphicData uri="http://schemas.openxmlformats.org/drawingml/2006/table">
            <a:tbl>
              <a:tblPr firstRow="1" lastRow="1">
                <a:effectLst/>
              </a:tblPr>
              <a:tblGrid>
                <a:gridCol w="1736813"/>
                <a:gridCol w="3385518"/>
                <a:gridCol w="1595669"/>
                <a:gridCol w="1711297"/>
              </a:tblGrid>
              <a:tr h="2828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Type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Element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Start-up Investment Level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Ongoing Investment Level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Enterprise/organization staffing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External consulting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Medium/high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Low/very low</a:t>
                      </a:r>
                      <a:endParaRPr lang="en-US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Subunit/2nd-level subunit coordinators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Overall Initiative management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Policy and process </a:t>
                      </a: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creation /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integration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Training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Manual testing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Medium/high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Accessibility development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Management system development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Human resources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Marketing support (private sector)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hardware/ software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Tracking/reporting tools 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Very 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Enterprise scan tool(s)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Enterprise scan tool maintenance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Developer tools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Test tools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Development and test tool maintenance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hardware (desktop computers, etc.)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hardware/ software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ICT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service (database hosting, etc.)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7888" y="6513554"/>
            <a:ext cx="404612" cy="355181"/>
          </a:xfrm>
        </p:spPr>
        <p:txBody>
          <a:bodyPr/>
          <a:lstStyle/>
          <a:p>
            <a:fld id="{A12EAC9C-9A33-4F5B-BE6E-092AAE2329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7774" name="Rectangle 190"/>
          <p:cNvSpPr>
            <a:spLocks noGrp="1" noChangeArrowheads="1"/>
          </p:cNvSpPr>
          <p:nvPr>
            <p:ph type="title"/>
          </p:nvPr>
        </p:nvSpPr>
        <p:spPr>
          <a:xfrm>
            <a:off x="-22541" y="958735"/>
            <a:ext cx="9005207" cy="4746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Accessibility Implementation Framework: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2nd level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87551" y="1828725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 Strategically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79799" y="1828725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Automate </a:t>
            </a:r>
            <a:r>
              <a:rPr lang="en-US" sz="1400" dirty="0">
                <a:solidFill>
                  <a:schemeClr val="bg1"/>
                </a:solidFill>
              </a:rPr>
              <a:t>for productivity and quality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9114" y="1828725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Validate </a:t>
            </a:r>
            <a:r>
              <a:rPr lang="en-US" sz="1400" dirty="0">
                <a:solidFill>
                  <a:schemeClr val="bg1"/>
                </a:solidFill>
              </a:rPr>
              <a:t>thoroughly, early, and often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606625" y="1828725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Grow </a:t>
            </a:r>
            <a:r>
              <a:rPr lang="en-US" sz="1400" dirty="0">
                <a:solidFill>
                  <a:schemeClr val="bg1"/>
                </a:solidFill>
              </a:rPr>
              <a:t>awareness  and provide education / training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313175" y="1826239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Measure </a:t>
            </a:r>
            <a:r>
              <a:rPr lang="en-US" sz="1400" dirty="0">
                <a:solidFill>
                  <a:schemeClr val="bg1"/>
                </a:solidFill>
              </a:rPr>
              <a:t>and track progress</a:t>
            </a:r>
          </a:p>
        </p:txBody>
      </p:sp>
      <p:sp>
        <p:nvSpPr>
          <p:cNvPr id="18" name="Down Arrow 17" descr="arrow pointing from the &quot;plan strategically&quot; box of the accessibility framework to the 2nd level detail asociated with it"/>
          <p:cNvSpPr/>
          <p:nvPr/>
        </p:nvSpPr>
        <p:spPr bwMode="auto">
          <a:xfrm>
            <a:off x="1079111" y="3153161"/>
            <a:ext cx="435285" cy="716145"/>
          </a:xfrm>
          <a:prstGeom prst="downArrow">
            <a:avLst>
              <a:gd name="adj1" fmla="val 50000"/>
              <a:gd name="adj2" fmla="val 84347"/>
            </a:avLst>
          </a:prstGeom>
          <a:solidFill>
            <a:schemeClr val="tx1">
              <a:lumMod val="95000"/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546" y="3880849"/>
            <a:ext cx="8444034" cy="20577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 Obtain </a:t>
            </a:r>
            <a:r>
              <a:rPr lang="en-US" sz="1400" dirty="0">
                <a:solidFill>
                  <a:schemeClr val="bg1"/>
                </a:solidFill>
              </a:rPr>
              <a:t>initiative support of </a:t>
            </a:r>
            <a:r>
              <a:rPr lang="en-US" sz="1400" dirty="0" smtClean="0">
                <a:solidFill>
                  <a:schemeClr val="bg1"/>
                </a:solidFill>
              </a:rPr>
              <a:t>organization executive </a:t>
            </a:r>
            <a:r>
              <a:rPr lang="en-US" sz="1400" dirty="0">
                <a:solidFill>
                  <a:schemeClr val="bg1"/>
                </a:solidFill>
              </a:rPr>
              <a:t>team 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Develop long term </a:t>
            </a:r>
            <a:r>
              <a:rPr lang="en-US" sz="1400" dirty="0" smtClean="0">
                <a:solidFill>
                  <a:schemeClr val="bg1"/>
                </a:solidFill>
              </a:rPr>
              <a:t>organization </a:t>
            </a:r>
            <a:r>
              <a:rPr lang="en-US" sz="1400" dirty="0">
                <a:solidFill>
                  <a:schemeClr val="bg1"/>
                </a:solidFill>
              </a:rPr>
              <a:t>goals 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Integrate into or develop processes to ensure consistency over time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Select appropriate </a:t>
            </a:r>
            <a:r>
              <a:rPr lang="en-US" sz="1400" dirty="0" smtClean="0">
                <a:solidFill>
                  <a:schemeClr val="bg1"/>
                </a:solidFill>
              </a:rPr>
              <a:t>ICT </a:t>
            </a:r>
            <a:r>
              <a:rPr lang="en-US" sz="1400" dirty="0">
                <a:solidFill>
                  <a:schemeClr val="bg1"/>
                </a:solidFill>
              </a:rPr>
              <a:t>technologies / suppliers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 Effectively manage the </a:t>
            </a:r>
            <a:r>
              <a:rPr lang="en-US" sz="1400" dirty="0" smtClean="0">
                <a:solidFill>
                  <a:schemeClr val="bg1"/>
                </a:solidFill>
              </a:rPr>
              <a:t>ICT </a:t>
            </a:r>
            <a:r>
              <a:rPr lang="en-US" sz="1400" dirty="0">
                <a:solidFill>
                  <a:schemeClr val="bg1"/>
                </a:solidFill>
              </a:rPr>
              <a:t>accessibility exception process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 Maintain flexibility to adapt to criteria changes (508 refresh, WCAG 2.0,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</a:p>
          <a:p>
            <a:pPr lvl="1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 Charter a workgroup with representation from key areas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410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85997" y="6486945"/>
            <a:ext cx="580845" cy="350825"/>
          </a:xfrm>
        </p:spPr>
        <p:txBody>
          <a:bodyPr/>
          <a:lstStyle/>
          <a:p>
            <a:fld id="{A12EAC9C-9A33-4F5B-BE6E-092AAE2329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25" y="366081"/>
            <a:ext cx="8229600" cy="706267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tx2"/>
                </a:solidFill>
              </a:rPr>
              <a:t>Accessibility Program Framework: </a:t>
            </a:r>
            <a:r>
              <a:rPr lang="en-US" sz="2400" dirty="0" smtClean="0">
                <a:solidFill>
                  <a:schemeClr val="tx2"/>
                </a:solidFill>
              </a:rPr>
              <a:t>3rd </a:t>
            </a:r>
            <a:r>
              <a:rPr lang="en-US" sz="2400" dirty="0">
                <a:solidFill>
                  <a:schemeClr val="tx2"/>
                </a:solidFill>
              </a:rPr>
              <a:t>level detail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5012" y="1293129"/>
            <a:ext cx="8409432" cy="4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>
                <a:latin typeface="NeutrafaceSlabText-Light"/>
              </a:rPr>
              <a:t>Creation of action plans, project plans, work breakdown structures, etc.</a:t>
            </a:r>
            <a:endParaRPr lang="en-US" sz="2200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571227" y="2044044"/>
            <a:ext cx="8239398" cy="18466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Obtain </a:t>
            </a:r>
            <a:r>
              <a:rPr lang="en-US" sz="1200" dirty="0">
                <a:solidFill>
                  <a:schemeClr val="bg1"/>
                </a:solidFill>
              </a:rPr>
              <a:t>initiative support of </a:t>
            </a:r>
            <a:r>
              <a:rPr lang="en-US" sz="1200" dirty="0" smtClean="0">
                <a:solidFill>
                  <a:schemeClr val="bg1"/>
                </a:solidFill>
              </a:rPr>
              <a:t>organization </a:t>
            </a:r>
            <a:r>
              <a:rPr lang="en-US" sz="1200" dirty="0">
                <a:solidFill>
                  <a:schemeClr val="bg1"/>
                </a:solidFill>
              </a:rPr>
              <a:t>executive team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 Develop long term </a:t>
            </a:r>
            <a:r>
              <a:rPr lang="en-US" sz="1200" dirty="0" smtClean="0">
                <a:solidFill>
                  <a:schemeClr val="bg1"/>
                </a:solidFill>
              </a:rPr>
              <a:t>organization </a:t>
            </a:r>
            <a:r>
              <a:rPr lang="en-US" sz="1200" dirty="0">
                <a:solidFill>
                  <a:schemeClr val="bg1"/>
                </a:solidFill>
              </a:rPr>
              <a:t>goals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 Integrate </a:t>
            </a:r>
            <a:r>
              <a:rPr lang="en-US" sz="1200" dirty="0" smtClean="0">
                <a:solidFill>
                  <a:schemeClr val="bg1"/>
                </a:solidFill>
              </a:rPr>
              <a:t>into or develop </a:t>
            </a:r>
            <a:r>
              <a:rPr lang="en-US" sz="1200" dirty="0">
                <a:solidFill>
                  <a:schemeClr val="bg1"/>
                </a:solidFill>
              </a:rPr>
              <a:t>processes to ensure consistency over time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 Select appropriate </a:t>
            </a:r>
            <a:r>
              <a:rPr lang="en-US" sz="1200" dirty="0" smtClean="0">
                <a:solidFill>
                  <a:schemeClr val="bg1"/>
                </a:solidFill>
              </a:rPr>
              <a:t>ICT </a:t>
            </a:r>
            <a:r>
              <a:rPr lang="en-US" sz="1200" dirty="0">
                <a:solidFill>
                  <a:schemeClr val="bg1"/>
                </a:solidFill>
              </a:rPr>
              <a:t>technologies / suppliers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Effectively manage the </a:t>
            </a:r>
            <a:r>
              <a:rPr lang="en-US" sz="1200" dirty="0" smtClean="0">
                <a:solidFill>
                  <a:schemeClr val="bg1"/>
                </a:solidFill>
              </a:rPr>
              <a:t>ICT </a:t>
            </a:r>
            <a:r>
              <a:rPr lang="en-US" sz="1200" dirty="0">
                <a:solidFill>
                  <a:schemeClr val="bg1"/>
                </a:solidFill>
              </a:rPr>
              <a:t>accessibility exception process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Maintain flexibility to adapt to criteria changes (508 refresh, WCAG 2.0, 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</a:p>
          <a:p>
            <a:pPr lvl="0" algn="l" eaLnBrk="1" hangingPunct="1">
              <a:lnSpc>
                <a:spcPct val="100000"/>
              </a:lnSpc>
              <a:spcBef>
                <a:spcPts val="200"/>
              </a:spcBef>
              <a:buClrTx/>
              <a:buFontTx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Charter a workgroup with representation from key areas of the organization</a:t>
            </a:r>
          </a:p>
        </p:txBody>
      </p:sp>
      <p:sp>
        <p:nvSpPr>
          <p:cNvPr id="67747" name="Rounded Rectangle 67746" descr="highlighting &quot;integrate into...&quot; line item "/>
          <p:cNvSpPr/>
          <p:nvPr/>
        </p:nvSpPr>
        <p:spPr bwMode="auto">
          <a:xfrm>
            <a:off x="617104" y="2605638"/>
            <a:ext cx="4733841" cy="312351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748" name="Down Arrow 67747" descr="arrow mapping a framework line item to the line item detail table "/>
          <p:cNvSpPr/>
          <p:nvPr/>
        </p:nvSpPr>
        <p:spPr bwMode="auto">
          <a:xfrm rot="16200000">
            <a:off x="6269356" y="1831974"/>
            <a:ext cx="328531" cy="1875856"/>
          </a:xfrm>
          <a:prstGeom prst="downArrow">
            <a:avLst>
              <a:gd name="adj1" fmla="val 26522"/>
              <a:gd name="adj2" fmla="val 73194"/>
            </a:avLst>
          </a:prstGeom>
          <a:solidFill>
            <a:schemeClr val="bg1"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821" name="Text Box 237"/>
          <p:cNvSpPr txBox="1">
            <a:spLocks noChangeArrowheads="1"/>
          </p:cNvSpPr>
          <p:nvPr/>
        </p:nvSpPr>
        <p:spPr bwMode="auto">
          <a:xfrm>
            <a:off x="7423374" y="2213225"/>
            <a:ext cx="1162279" cy="14418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4925" cmpd="sng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0" tIns="9144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dirty="0" smtClean="0"/>
              <a:t>Organization </a:t>
            </a:r>
            <a:br>
              <a:rPr lang="en-US" sz="1300" dirty="0" smtClean="0"/>
            </a:br>
            <a:r>
              <a:rPr lang="en-US" sz="1300" dirty="0" smtClean="0"/>
              <a:t>Work </a:t>
            </a:r>
            <a:r>
              <a:rPr lang="en-US" sz="1300" dirty="0"/>
              <a:t>Plan</a:t>
            </a:r>
          </a:p>
        </p:txBody>
      </p:sp>
      <p:cxnSp>
        <p:nvCxnSpPr>
          <p:cNvPr id="4" name="Elbow Connector 3" descr="arrow pointingr from representation of an organization work plan to breakout of an example section of the work plan"/>
          <p:cNvCxnSpPr>
            <a:stCxn id="67821" idx="2"/>
            <a:endCxn id="6" idx="0"/>
          </p:cNvCxnSpPr>
          <p:nvPr/>
        </p:nvCxnSpPr>
        <p:spPr>
          <a:xfrm rot="5400000">
            <a:off x="5896918" y="2382750"/>
            <a:ext cx="835230" cy="3379963"/>
          </a:xfrm>
          <a:prstGeom prst="bentConnector3">
            <a:avLst/>
          </a:prstGeom>
          <a:ln w="66675">
            <a:solidFill>
              <a:schemeClr val="tx2">
                <a:alpha val="58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 descr="table depicting an example of a work plan or work breakdown structure of  a line itme from the &quot;integrate into or develop...&quot; into line item work and tracling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92983573"/>
              </p:ext>
            </p:extLst>
          </p:nvPr>
        </p:nvGraphicFramePr>
        <p:xfrm>
          <a:off x="336331" y="4490346"/>
          <a:ext cx="8576441" cy="1784691"/>
        </p:xfrm>
        <a:graphic>
          <a:graphicData uri="http://schemas.openxmlformats.org/drawingml/2006/table">
            <a:tbl>
              <a:tblPr firstRow="1"/>
              <a:tblGrid>
                <a:gridCol w="1914144"/>
                <a:gridCol w="2329383"/>
                <a:gridCol w="433576"/>
                <a:gridCol w="672663"/>
                <a:gridCol w="483475"/>
                <a:gridCol w="557049"/>
                <a:gridCol w="399393"/>
                <a:gridCol w="536027"/>
                <a:gridCol w="525518"/>
                <a:gridCol w="725213"/>
              </a:tblGrid>
              <a:tr h="222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Framework Component 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Work plan detailed line items</a:t>
                      </a: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Priority</a:t>
                      </a: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Owner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Team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Start Date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Target Completion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Actual Completion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Dependencies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29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 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Review and modify as needed current process(s) for accessibility integration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Not Started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ICT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dev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11-Jan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PM Contracts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Determine appropriate processes and process tools for 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ICT Accessibility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Green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Exec management / IRM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15-Sep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Analyze process(s) effectiveness. Are they being followed?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Green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Exec management / IRM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10-Jan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Integrate accessibility criteria and the exception process into development phases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Not Started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ICT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dev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11-Jan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PM Contracts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Develop guidelines for integrating Accessibility development  /  test  into project schedules 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Not Started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ICT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dev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11-Jan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PM Contracts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Integrate into or develop processes to ensure consistency over time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Develop work sizing guidelines for development and test planning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Not Started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EIRAC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ICT </a:t>
                      </a:r>
                      <a:r>
                        <a:rPr lang="en-US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dev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10-Oct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11-Jan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PM Contracts</a:t>
                      </a:r>
                    </a:p>
                  </a:txBody>
                  <a:tcPr marL="6457" marR="6457" marT="64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649432" y="657225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3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5564F91-3F82-4A95-BD09-DA67A8A49C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7774" name="Rectangle 190"/>
          <p:cNvSpPr>
            <a:spLocks noGrp="1" noChangeArrowheads="1"/>
          </p:cNvSpPr>
          <p:nvPr>
            <p:ph type="title"/>
          </p:nvPr>
        </p:nvSpPr>
        <p:spPr>
          <a:xfrm>
            <a:off x="-61232" y="404433"/>
            <a:ext cx="9005207" cy="474662"/>
          </a:xfrm>
        </p:spPr>
        <p:txBody>
          <a:bodyPr/>
          <a:lstStyle/>
          <a:p>
            <a:pPr algn="r"/>
            <a:r>
              <a:rPr lang="en-US" sz="2000" dirty="0" smtClean="0"/>
              <a:t>IT Accessibility Implementation Framework Template</a:t>
            </a:r>
            <a:endParaRPr lang="en-US" sz="2000" dirty="0"/>
          </a:p>
        </p:txBody>
      </p:sp>
      <p:graphicFrame>
        <p:nvGraphicFramePr>
          <p:cNvPr id="67811" name="Group 227" descr="Table of The 5 key components in the left hand collum with details to the right of each component" title="Strategig Framework Table 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3568323"/>
              </p:ext>
            </p:extLst>
          </p:nvPr>
        </p:nvGraphicFramePr>
        <p:xfrm>
          <a:off x="441069" y="875495"/>
          <a:ext cx="7239000" cy="5500768"/>
        </p:xfrm>
        <a:graphic>
          <a:graphicData uri="http://schemas.openxmlformats.org/drawingml/2006/table">
            <a:tbl>
              <a:tblPr firstRow="1" firstCol="1"/>
              <a:tblGrid>
                <a:gridCol w="1657576"/>
                <a:gridCol w="5581424"/>
              </a:tblGrid>
              <a:tr h="1207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Plan Strategically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A3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Obtain initiative support of organization executive team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Develop long term organization goals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Integrate into or develop processes to ensure consistency over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Select appropriate IT technologies / suppliers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Effectively manage the IT accessibility exception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Maintain flexibility to adapt to criteria changes (508 refresh, WCAG 2.0, etc)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Charter a workgroup with representation from key areas of the organization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1207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Automate for productivity and quality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A3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Provide developers tools to facilitate and remediate accessibility compliance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Integrate accessibility into content management systems / processes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Utilize standardized accessible templates (CSS, etc)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Ensure browser neutral accessibility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Utilize enterprise level scan tools for issue identification /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1207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Validate thoroughly, early, and often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A3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Test internally developed pages and 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Test  externally hosted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Test Published documents /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Perform analysis of vendor VPATs and test vendor solutions to validate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Develop or integrate corrective actions process management / 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747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Grow awareness  and provide education / training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A3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Evangelize accessibility throughout organization / IT  supplier community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Build / maintain organization’s  technical capacity with SME’s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Identify skill gaps, and resolve via and training staffing plans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747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Measure and track progress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A3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Develop goal appropriate metrics, and reporting tools /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Communicate and utilize results to drive initiative trajectory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Maintain processes and results for “audit readiness” posture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7821" name="Text Box 237"/>
          <p:cNvSpPr txBox="1">
            <a:spLocks noChangeArrowheads="1"/>
          </p:cNvSpPr>
          <p:nvPr/>
        </p:nvSpPr>
        <p:spPr bwMode="auto">
          <a:xfrm>
            <a:off x="7879556" y="2844399"/>
            <a:ext cx="1162279" cy="1441891"/>
          </a:xfrm>
          <a:prstGeom prst="rect">
            <a:avLst/>
          </a:prstGeom>
          <a:solidFill>
            <a:schemeClr val="accent5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9144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dirty="0" smtClean="0"/>
              <a:t>Organization </a:t>
            </a:r>
            <a:br>
              <a:rPr lang="en-US" sz="1300" dirty="0" smtClean="0"/>
            </a:br>
            <a:r>
              <a:rPr lang="en-US" sz="1300" dirty="0" smtClean="0"/>
              <a:t>Work </a:t>
            </a:r>
            <a:r>
              <a:rPr lang="en-US" sz="1300" dirty="0"/>
              <a:t>Plan</a:t>
            </a:r>
          </a:p>
        </p:txBody>
      </p:sp>
      <p:graphicFrame>
        <p:nvGraphicFramePr>
          <p:cNvPr id="2" name="Object 1" descr="Accessibiliity Plan Worksheet Excel file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41121"/>
              </p:ext>
            </p:extLst>
          </p:nvPr>
        </p:nvGraphicFramePr>
        <p:xfrm>
          <a:off x="8013020" y="34250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3020" y="34250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7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91424" y="6453783"/>
            <a:ext cx="457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/>
          <a:p>
            <a:pPr algn="r">
              <a:lnSpc>
                <a:spcPct val="100000"/>
              </a:lnSpc>
              <a:buClrTx/>
            </a:pPr>
            <a:fld id="{F17F8950-3217-4FD8-88C2-7DEA50260A5F}" type="slidenum">
              <a:rPr lang="en-US" sz="1300" b="1">
                <a:solidFill>
                  <a:schemeClr val="bg1"/>
                </a:solidFill>
              </a:rPr>
              <a:pPr algn="r">
                <a:lnSpc>
                  <a:spcPct val="100000"/>
                </a:lnSpc>
                <a:buClrTx/>
              </a:pPr>
              <a:t>14</a:t>
            </a:fld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334726" y="242345"/>
            <a:ext cx="826356" cy="669350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sz="5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 Strategically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5241" y="608102"/>
            <a:ext cx="5989023" cy="467657"/>
          </a:xfrm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Process Analysis Example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 descr="diagram of the analysis of a complex business prosess illustrating where accessibility was consiered  prior to the analysis, and where it needs to be a consideration per the analysis result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 r="2041"/>
          <a:stretch/>
        </p:blipFill>
        <p:spPr>
          <a:xfrm>
            <a:off x="641139" y="988698"/>
            <a:ext cx="7957844" cy="54310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" name="Rectangle 1" descr="box around the &quot;test&quot; element of the process signifyng the only place accessibility was integrated  into a complex process analysis"/>
          <p:cNvSpPr/>
          <p:nvPr/>
        </p:nvSpPr>
        <p:spPr>
          <a:xfrm>
            <a:off x="4054110" y="4784841"/>
            <a:ext cx="809203" cy="75076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20386-BE2C-4D43-82D1-1CD8D4898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5" name="Rectangle 74"/>
          <p:cNvSpPr>
            <a:spLocks noChangeAspect="1"/>
          </p:cNvSpPr>
          <p:nvPr/>
        </p:nvSpPr>
        <p:spPr bwMode="auto">
          <a:xfrm>
            <a:off x="4080877" y="318495"/>
            <a:ext cx="898804" cy="615497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sz="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 Strategically</a:t>
            </a:r>
          </a:p>
        </p:txBody>
      </p:sp>
      <p:grpSp>
        <p:nvGrpSpPr>
          <p:cNvPr id="4" name="Group 3" descr="Procurement Porcess flow chart. Detailed information in slide speaker notes"/>
          <p:cNvGrpSpPr/>
          <p:nvPr/>
        </p:nvGrpSpPr>
        <p:grpSpPr>
          <a:xfrm>
            <a:off x="478371" y="589050"/>
            <a:ext cx="7638944" cy="5926490"/>
            <a:chOff x="478371" y="589050"/>
            <a:chExt cx="7638944" cy="5926490"/>
          </a:xfrm>
        </p:grpSpPr>
        <p:sp>
          <p:nvSpPr>
            <p:cNvPr id="2051" name="Text Box 70"/>
            <p:cNvSpPr txBox="1">
              <a:spLocks noChangeArrowheads="1"/>
            </p:cNvSpPr>
            <p:nvPr/>
          </p:nvSpPr>
          <p:spPr bwMode="auto">
            <a:xfrm>
              <a:off x="2913852" y="5942041"/>
              <a:ext cx="5154480" cy="54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Include Accessibility in contract oversight process 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Perform additional testing for solution upgrades/maintenance (as needed) 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Monitor for quality control and/or necessary corrective actions 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Monitor contract changes to ensure that IT accessibility compliance is maintained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Review or dispute invoices for noncompliant billings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Reassess accessibility compliance/compliance status /plans prior to contract renewal</a:t>
              </a:r>
            </a:p>
          </p:txBody>
        </p:sp>
        <p:sp>
          <p:nvSpPr>
            <p:cNvPr id="2052" name="AutoShape 54"/>
            <p:cNvSpPr>
              <a:spLocks noChangeArrowheads="1"/>
            </p:cNvSpPr>
            <p:nvPr/>
          </p:nvSpPr>
          <p:spPr bwMode="auto">
            <a:xfrm>
              <a:off x="600365" y="5903121"/>
              <a:ext cx="1808590" cy="437043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700" b="1">
                <a:solidFill>
                  <a:schemeClr val="bg1"/>
                </a:solidFill>
              </a:endParaRPr>
            </a:p>
            <a:p>
              <a:r>
                <a:rPr lang="en-US" sz="700" b="1">
                  <a:solidFill>
                    <a:schemeClr val="bg1"/>
                  </a:solidFill>
                </a:rPr>
                <a:t>Step 10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Contract life cycle and maintenance</a:t>
              </a:r>
            </a:p>
            <a:p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2053" name="Line 71"/>
            <p:cNvSpPr>
              <a:spLocks noChangeShapeType="1"/>
            </p:cNvSpPr>
            <p:nvPr/>
          </p:nvSpPr>
          <p:spPr bwMode="auto">
            <a:xfrm flipH="1">
              <a:off x="2408955" y="6122173"/>
              <a:ext cx="542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72"/>
            <p:cNvSpPr>
              <a:spLocks noChangeShapeType="1"/>
            </p:cNvSpPr>
            <p:nvPr/>
          </p:nvSpPr>
          <p:spPr bwMode="auto">
            <a:xfrm>
              <a:off x="2951531" y="5952637"/>
              <a:ext cx="11303" cy="56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73"/>
            <p:cNvSpPr>
              <a:spLocks noChangeShapeType="1"/>
            </p:cNvSpPr>
            <p:nvPr/>
          </p:nvSpPr>
          <p:spPr bwMode="auto">
            <a:xfrm>
              <a:off x="2951532" y="5952637"/>
              <a:ext cx="542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74"/>
            <p:cNvSpPr>
              <a:spLocks noChangeShapeType="1"/>
            </p:cNvSpPr>
            <p:nvPr/>
          </p:nvSpPr>
          <p:spPr bwMode="auto">
            <a:xfrm>
              <a:off x="2951532" y="6515540"/>
              <a:ext cx="542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AutoShape 2"/>
            <p:cNvSpPr>
              <a:spLocks noChangeArrowheads="1"/>
            </p:cNvSpPr>
            <p:nvPr/>
          </p:nvSpPr>
          <p:spPr bwMode="auto">
            <a:xfrm>
              <a:off x="478371" y="589050"/>
              <a:ext cx="2079878" cy="264688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</a:rPr>
                <a:t>From </a:t>
              </a:r>
              <a:r>
                <a:rPr lang="en-US" sz="700" b="1" dirty="0" smtClean="0">
                  <a:solidFill>
                    <a:schemeClr val="bg1"/>
                  </a:solidFill>
                </a:rPr>
                <a:t>org. ICT need  </a:t>
              </a:r>
              <a:r>
                <a:rPr lang="en-US" sz="700" b="1" dirty="0">
                  <a:solidFill>
                    <a:schemeClr val="bg1"/>
                  </a:solidFill>
                </a:rPr>
                <a:t>to accessibility process flow </a:t>
              </a:r>
            </a:p>
          </p:txBody>
        </p:sp>
        <p:sp>
          <p:nvSpPr>
            <p:cNvPr id="2058" name="AutoShape 3"/>
            <p:cNvSpPr>
              <a:spLocks noChangeArrowheads="1"/>
            </p:cNvSpPr>
            <p:nvPr/>
          </p:nvSpPr>
          <p:spPr bwMode="auto">
            <a:xfrm>
              <a:off x="607901" y="1786522"/>
              <a:ext cx="1808590" cy="240066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Step 2</a:t>
              </a:r>
            </a:p>
            <a:p>
              <a:r>
                <a:rPr lang="en-US" sz="600" dirty="0">
                  <a:solidFill>
                    <a:schemeClr val="bg1"/>
                  </a:solidFill>
                </a:rPr>
                <a:t>Develop the specs, scope of work, and </a:t>
              </a:r>
              <a:r>
                <a:rPr lang="en-US" sz="600" dirty="0" err="1">
                  <a:solidFill>
                    <a:schemeClr val="bg1"/>
                  </a:solidFill>
                </a:rPr>
                <a:t>Ts</a:t>
              </a:r>
              <a:r>
                <a:rPr lang="en-US" sz="600" dirty="0">
                  <a:solidFill>
                    <a:schemeClr val="bg1"/>
                  </a:solidFill>
                </a:rPr>
                <a:t> / Cs</a:t>
              </a:r>
            </a:p>
          </p:txBody>
        </p:sp>
        <p:sp>
          <p:nvSpPr>
            <p:cNvPr id="2059" name="AutoShape 4"/>
            <p:cNvSpPr>
              <a:spLocks noChangeArrowheads="1"/>
            </p:cNvSpPr>
            <p:nvPr/>
          </p:nvSpPr>
          <p:spPr bwMode="auto">
            <a:xfrm>
              <a:off x="626740" y="2184623"/>
              <a:ext cx="1808590" cy="350865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Step 3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Perform market research on the accessibility status of available products</a:t>
              </a:r>
            </a:p>
          </p:txBody>
        </p:sp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66910" y="932277"/>
              <a:ext cx="1902671" cy="637913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575" b="1" dirty="0">
                  <a:solidFill>
                    <a:schemeClr val="bg1"/>
                  </a:solidFill>
                </a:rPr>
                <a:t>Step 1 </a:t>
              </a:r>
              <a:r>
                <a:rPr lang="en-US" sz="575" dirty="0">
                  <a:solidFill>
                    <a:schemeClr val="bg1"/>
                  </a:solidFill>
                </a:rPr>
                <a:t>Determine type of EIR accessibility procurement (Apply accessibility clause usage guidelines)</a:t>
              </a:r>
            </a:p>
          </p:txBody>
        </p:sp>
        <p:sp>
          <p:nvSpPr>
            <p:cNvPr id="2061" name="AutoShape 8"/>
            <p:cNvSpPr>
              <a:spLocks noChangeArrowheads="1"/>
            </p:cNvSpPr>
            <p:nvPr/>
          </p:nvSpPr>
          <p:spPr bwMode="auto">
            <a:xfrm>
              <a:off x="3128623" y="1126807"/>
              <a:ext cx="2373773" cy="267764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Accessibility compliance not required</a:t>
              </a:r>
            </a:p>
            <a:p>
              <a:pPr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No Accessibility procurement clause required</a:t>
              </a:r>
            </a:p>
          </p:txBody>
        </p:sp>
        <p:sp>
          <p:nvSpPr>
            <p:cNvPr id="2062" name="Text Box 12"/>
            <p:cNvSpPr txBox="1">
              <a:spLocks noChangeArrowheads="1"/>
            </p:cNvSpPr>
            <p:nvPr/>
          </p:nvSpPr>
          <p:spPr bwMode="auto">
            <a:xfrm>
              <a:off x="2955300" y="2166413"/>
              <a:ext cx="3526750" cy="23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Acquire and review potential supplier VPATs (Voluntary Product Accessibility Templates)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Determine accurate accessibility compliance status to criteria</a:t>
              </a:r>
            </a:p>
          </p:txBody>
        </p:sp>
        <p:grpSp>
          <p:nvGrpSpPr>
            <p:cNvPr id="2063" name="Group 92"/>
            <p:cNvGrpSpPr>
              <a:grpSpLocks/>
            </p:cNvGrpSpPr>
            <p:nvPr/>
          </p:nvGrpSpPr>
          <p:grpSpPr bwMode="auto">
            <a:xfrm>
              <a:off x="2412723" y="2201987"/>
              <a:ext cx="1085154" cy="261721"/>
              <a:chOff x="1210" y="1298"/>
              <a:chExt cx="576" cy="193"/>
            </a:xfrm>
          </p:grpSpPr>
          <p:sp>
            <p:nvSpPr>
              <p:cNvPr id="2117" name="Line 13"/>
              <p:cNvSpPr>
                <a:spLocks noChangeShapeType="1"/>
              </p:cNvSpPr>
              <p:nvPr/>
            </p:nvSpPr>
            <p:spPr bwMode="auto">
              <a:xfrm flipH="1">
                <a:off x="1210" y="139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14"/>
              <p:cNvSpPr>
                <a:spLocks noChangeShapeType="1"/>
              </p:cNvSpPr>
              <p:nvPr/>
            </p:nvSpPr>
            <p:spPr bwMode="auto">
              <a:xfrm>
                <a:off x="1498" y="1298"/>
                <a:ext cx="3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15"/>
              <p:cNvSpPr>
                <a:spLocks noChangeShapeType="1"/>
              </p:cNvSpPr>
              <p:nvPr/>
            </p:nvSpPr>
            <p:spPr bwMode="auto">
              <a:xfrm>
                <a:off x="1498" y="129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Line 16"/>
              <p:cNvSpPr>
                <a:spLocks noChangeShapeType="1"/>
              </p:cNvSpPr>
              <p:nvPr/>
            </p:nvSpPr>
            <p:spPr bwMode="auto">
              <a:xfrm>
                <a:off x="1498" y="1491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2959067" y="1824437"/>
              <a:ext cx="2543329" cy="15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Include accessibility compliance criteria</a:t>
              </a:r>
            </a:p>
          </p:txBody>
        </p:sp>
        <p:sp>
          <p:nvSpPr>
            <p:cNvPr id="2065" name="Line 18"/>
            <p:cNvSpPr>
              <a:spLocks noChangeShapeType="1"/>
            </p:cNvSpPr>
            <p:nvPr/>
          </p:nvSpPr>
          <p:spPr bwMode="auto">
            <a:xfrm flipH="1">
              <a:off x="2420258" y="1906555"/>
              <a:ext cx="542577" cy="4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6" name="Group 91"/>
            <p:cNvGrpSpPr>
              <a:grpSpLocks/>
            </p:cNvGrpSpPr>
            <p:nvPr/>
          </p:nvGrpSpPr>
          <p:grpSpPr bwMode="auto">
            <a:xfrm>
              <a:off x="2959067" y="1839604"/>
              <a:ext cx="542577" cy="121854"/>
              <a:chOff x="1507" y="1796"/>
              <a:chExt cx="288" cy="115"/>
            </a:xfrm>
          </p:grpSpPr>
          <p:sp>
            <p:nvSpPr>
              <p:cNvPr id="2114" name="Line 19"/>
              <p:cNvSpPr>
                <a:spLocks noChangeShapeType="1"/>
              </p:cNvSpPr>
              <p:nvPr/>
            </p:nvSpPr>
            <p:spPr bwMode="auto">
              <a:xfrm flipH="1">
                <a:off x="1507" y="1797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20"/>
              <p:cNvSpPr>
                <a:spLocks noChangeShapeType="1"/>
              </p:cNvSpPr>
              <p:nvPr/>
            </p:nvSpPr>
            <p:spPr bwMode="auto">
              <a:xfrm>
                <a:off x="1507" y="17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21"/>
              <p:cNvSpPr>
                <a:spLocks noChangeShapeType="1"/>
              </p:cNvSpPr>
              <p:nvPr/>
            </p:nvSpPr>
            <p:spPr bwMode="auto">
              <a:xfrm>
                <a:off x="1507" y="191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7" name="AutoShape 23"/>
            <p:cNvSpPr>
              <a:spLocks noChangeArrowheads="1"/>
            </p:cNvSpPr>
            <p:nvPr/>
          </p:nvSpPr>
          <p:spPr bwMode="auto">
            <a:xfrm>
              <a:off x="587178" y="2624366"/>
              <a:ext cx="1853804" cy="350865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Step 4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Include accessibility requirements in solicitation document</a:t>
              </a:r>
            </a:p>
          </p:txBody>
        </p:sp>
        <p:sp>
          <p:nvSpPr>
            <p:cNvPr id="2068" name="Text Box 24"/>
            <p:cNvSpPr txBox="1">
              <a:spLocks noChangeArrowheads="1"/>
            </p:cNvSpPr>
            <p:nvPr/>
          </p:nvSpPr>
          <p:spPr bwMode="auto">
            <a:xfrm>
              <a:off x="2968488" y="2631852"/>
              <a:ext cx="4707983" cy="23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en-US" sz="700" dirty="0"/>
                <a:t> Consider the relative importance of accessibility compliance in the context of the procured product/service </a:t>
              </a:r>
            </a:p>
            <a:p>
              <a:pPr algn="l" eaLnBrk="1" hangingPunct="1">
                <a:buFontTx/>
                <a:buChar char="•"/>
              </a:pPr>
              <a:r>
                <a:rPr lang="en-US" sz="700" dirty="0"/>
                <a:t> Include VPAT documentation request</a:t>
              </a:r>
            </a:p>
          </p:txBody>
        </p:sp>
        <p:sp>
          <p:nvSpPr>
            <p:cNvPr id="2069" name="AutoShape 30"/>
            <p:cNvSpPr>
              <a:spLocks noChangeArrowheads="1"/>
            </p:cNvSpPr>
            <p:nvPr/>
          </p:nvSpPr>
          <p:spPr bwMode="auto">
            <a:xfrm>
              <a:off x="606017" y="3007941"/>
              <a:ext cx="1808590" cy="350865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Step 5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Route solicitation for  internal review, comments, and approval</a:t>
              </a:r>
            </a:p>
          </p:txBody>
        </p:sp>
        <p:sp>
          <p:nvSpPr>
            <p:cNvPr id="2070" name="AutoShape 31"/>
            <p:cNvSpPr>
              <a:spLocks noChangeArrowheads="1"/>
            </p:cNvSpPr>
            <p:nvPr/>
          </p:nvSpPr>
          <p:spPr bwMode="auto">
            <a:xfrm>
              <a:off x="606017" y="3402112"/>
              <a:ext cx="1808590" cy="350865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Step 6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Submit purchase request and initiate solicitation</a:t>
              </a:r>
            </a:p>
          </p:txBody>
        </p:sp>
        <p:sp>
          <p:nvSpPr>
            <p:cNvPr id="2071" name="AutoShape 34"/>
            <p:cNvSpPr>
              <a:spLocks noChangeArrowheads="1"/>
            </p:cNvSpPr>
            <p:nvPr/>
          </p:nvSpPr>
          <p:spPr bwMode="auto">
            <a:xfrm>
              <a:off x="606017" y="3786572"/>
              <a:ext cx="1808590" cy="437043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700" b="1">
                <a:solidFill>
                  <a:schemeClr val="bg1"/>
                </a:solidFill>
              </a:endParaRPr>
            </a:p>
            <a:p>
              <a:r>
                <a:rPr lang="en-US" sz="700" b="1">
                  <a:solidFill>
                    <a:schemeClr val="bg1"/>
                  </a:solidFill>
                </a:rPr>
                <a:t>Step 7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Evaluate vendor responses</a:t>
              </a:r>
            </a:p>
            <a:p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2072" name="Text Box 35"/>
            <p:cNvSpPr txBox="1">
              <a:spLocks noChangeArrowheads="1"/>
            </p:cNvSpPr>
            <p:nvPr/>
          </p:nvSpPr>
          <p:spPr bwMode="auto">
            <a:xfrm>
              <a:off x="2962835" y="3708405"/>
              <a:ext cx="5154480" cy="54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Review for validity by IT accessibility coordinator or authority delegated to accessibility knowledgeable staff 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Test solution for  accessibility to validate documentation (VPAT) provided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For noncompliant bid responses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Assess the risk of deploying a noncompliant solution</a:t>
              </a:r>
            </a:p>
            <a:p>
              <a:pPr lvl="1"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Make additional request to supplier for accessibility remediation plan (includes planned compliance date)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Identify and recommend best solution for accessibility compliance to program</a:t>
              </a:r>
            </a:p>
          </p:txBody>
        </p:sp>
        <p:sp>
          <p:nvSpPr>
            <p:cNvPr id="2073" name="Line 36"/>
            <p:cNvSpPr>
              <a:spLocks noChangeShapeType="1"/>
            </p:cNvSpPr>
            <p:nvPr/>
          </p:nvSpPr>
          <p:spPr bwMode="auto">
            <a:xfrm flipH="1">
              <a:off x="2420258" y="4022046"/>
              <a:ext cx="542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37"/>
            <p:cNvSpPr>
              <a:spLocks noChangeShapeType="1"/>
            </p:cNvSpPr>
            <p:nvPr/>
          </p:nvSpPr>
          <p:spPr bwMode="auto">
            <a:xfrm>
              <a:off x="2962835" y="3723240"/>
              <a:ext cx="5652" cy="5880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5" name="Group 89"/>
            <p:cNvGrpSpPr>
              <a:grpSpLocks/>
            </p:cNvGrpSpPr>
            <p:nvPr/>
          </p:nvGrpSpPr>
          <p:grpSpPr bwMode="auto">
            <a:xfrm>
              <a:off x="2962835" y="3723240"/>
              <a:ext cx="542577" cy="591256"/>
              <a:chOff x="1518" y="3110"/>
              <a:chExt cx="288" cy="558"/>
            </a:xfrm>
          </p:grpSpPr>
          <p:sp>
            <p:nvSpPr>
              <p:cNvPr id="2112" name="Line 38"/>
              <p:cNvSpPr>
                <a:spLocks noChangeShapeType="1"/>
              </p:cNvSpPr>
              <p:nvPr/>
            </p:nvSpPr>
            <p:spPr bwMode="auto">
              <a:xfrm>
                <a:off x="1518" y="311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Line 39"/>
              <p:cNvSpPr>
                <a:spLocks noChangeShapeType="1"/>
              </p:cNvSpPr>
              <p:nvPr/>
            </p:nvSpPr>
            <p:spPr bwMode="auto">
              <a:xfrm>
                <a:off x="1518" y="36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076" name="AutoShape 43"/>
            <p:cNvCxnSpPr>
              <a:cxnSpLocks noChangeShapeType="1"/>
              <a:stCxn id="2057" idx="2"/>
            </p:cNvCxnSpPr>
            <p:nvPr/>
          </p:nvCxnSpPr>
          <p:spPr bwMode="auto">
            <a:xfrm>
              <a:off x="1518310" y="853738"/>
              <a:ext cx="189" cy="78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77" name="Group 93"/>
            <p:cNvGrpSpPr>
              <a:grpSpLocks/>
            </p:cNvGrpSpPr>
            <p:nvPr/>
          </p:nvGrpSpPr>
          <p:grpSpPr bwMode="auto">
            <a:xfrm>
              <a:off x="2463316" y="1184439"/>
              <a:ext cx="664380" cy="148344"/>
              <a:chOff x="1188" y="746"/>
              <a:chExt cx="290" cy="140"/>
            </a:xfrm>
          </p:grpSpPr>
          <p:cxnSp>
            <p:nvCxnSpPr>
              <p:cNvPr id="2110" name="AutoShape 45"/>
              <p:cNvCxnSpPr>
                <a:cxnSpLocks noChangeShapeType="1"/>
                <a:endCxn id="2061" idx="1"/>
              </p:cNvCxnSpPr>
              <p:nvPr/>
            </p:nvCxnSpPr>
            <p:spPr bwMode="auto">
              <a:xfrm>
                <a:off x="1188" y="809"/>
                <a:ext cx="290" cy="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11" name="Text Box 11"/>
              <p:cNvSpPr txBox="1">
                <a:spLocks noChangeArrowheads="1"/>
              </p:cNvSpPr>
              <p:nvPr/>
            </p:nvSpPr>
            <p:spPr bwMode="auto">
              <a:xfrm>
                <a:off x="1197" y="746"/>
                <a:ext cx="195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600"/>
                  <a:t>No</a:t>
                </a:r>
              </a:p>
            </p:txBody>
          </p:sp>
        </p:grpSp>
        <p:cxnSp>
          <p:nvCxnSpPr>
            <p:cNvPr id="2078" name="AutoShape 46"/>
            <p:cNvCxnSpPr>
              <a:cxnSpLocks noChangeShapeType="1"/>
              <a:endCxn id="2058" idx="0"/>
            </p:cNvCxnSpPr>
            <p:nvPr/>
          </p:nvCxnSpPr>
          <p:spPr bwMode="auto">
            <a:xfrm flipH="1">
              <a:off x="1512196" y="1570133"/>
              <a:ext cx="6304" cy="2163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9" name="Text Box 7"/>
            <p:cNvSpPr txBox="1">
              <a:spLocks noChangeArrowheads="1"/>
            </p:cNvSpPr>
            <p:nvPr/>
          </p:nvSpPr>
          <p:spPr bwMode="auto">
            <a:xfrm>
              <a:off x="1353062" y="1573053"/>
              <a:ext cx="301313" cy="158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700"/>
                <a:t>Yes</a:t>
              </a:r>
            </a:p>
          </p:txBody>
        </p:sp>
        <p:grpSp>
          <p:nvGrpSpPr>
            <p:cNvPr id="2080" name="Group 90"/>
            <p:cNvGrpSpPr>
              <a:grpSpLocks/>
            </p:cNvGrpSpPr>
            <p:nvPr/>
          </p:nvGrpSpPr>
          <p:grpSpPr bwMode="auto">
            <a:xfrm>
              <a:off x="2425911" y="2632911"/>
              <a:ext cx="1068198" cy="282912"/>
              <a:chOff x="1233" y="2081"/>
              <a:chExt cx="567" cy="267"/>
            </a:xfrm>
          </p:grpSpPr>
          <p:sp>
            <p:nvSpPr>
              <p:cNvPr id="2106" name="Line 25"/>
              <p:cNvSpPr>
                <a:spLocks noChangeShapeType="1"/>
              </p:cNvSpPr>
              <p:nvPr/>
            </p:nvSpPr>
            <p:spPr bwMode="auto">
              <a:xfrm flipH="1">
                <a:off x="1233" y="2227"/>
                <a:ext cx="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512" y="2081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509" y="23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Line 50"/>
              <p:cNvSpPr>
                <a:spLocks noChangeShapeType="1"/>
              </p:cNvSpPr>
              <p:nvPr/>
            </p:nvSpPr>
            <p:spPr bwMode="auto">
              <a:xfrm flipH="1">
                <a:off x="1510" y="2081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081" name="AutoShape 51"/>
            <p:cNvCxnSpPr>
              <a:cxnSpLocks noChangeShapeType="1"/>
              <a:stCxn id="2067" idx="2"/>
              <a:endCxn id="2069" idx="0"/>
            </p:cNvCxnSpPr>
            <p:nvPr/>
          </p:nvCxnSpPr>
          <p:spPr bwMode="auto">
            <a:xfrm flipH="1">
              <a:off x="1510312" y="2975231"/>
              <a:ext cx="3768" cy="32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AutoShape 52"/>
            <p:cNvCxnSpPr>
              <a:cxnSpLocks noChangeShapeType="1"/>
              <a:stCxn id="2069" idx="2"/>
              <a:endCxn id="2070" idx="0"/>
            </p:cNvCxnSpPr>
            <p:nvPr/>
          </p:nvCxnSpPr>
          <p:spPr bwMode="auto">
            <a:xfrm>
              <a:off x="1510312" y="3358806"/>
              <a:ext cx="0" cy="43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AutoShape 53"/>
            <p:cNvCxnSpPr>
              <a:cxnSpLocks noChangeShapeType="1"/>
              <a:stCxn id="2070" idx="2"/>
              <a:endCxn id="2071" idx="0"/>
            </p:cNvCxnSpPr>
            <p:nvPr/>
          </p:nvCxnSpPr>
          <p:spPr bwMode="auto">
            <a:xfrm>
              <a:off x="1510312" y="3752977"/>
              <a:ext cx="0" cy="335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4" name="AutoShape 55"/>
            <p:cNvSpPr>
              <a:spLocks noChangeArrowheads="1"/>
            </p:cNvSpPr>
            <p:nvPr/>
          </p:nvSpPr>
          <p:spPr bwMode="auto">
            <a:xfrm>
              <a:off x="630508" y="4352641"/>
              <a:ext cx="1755839" cy="510727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600" b="1">
                  <a:solidFill>
                    <a:schemeClr val="bg1"/>
                  </a:solidFill>
                </a:rPr>
                <a:t>Step 8</a:t>
              </a:r>
            </a:p>
            <a:p>
              <a:r>
                <a:rPr lang="en-US" sz="600">
                  <a:solidFill>
                    <a:schemeClr val="bg1"/>
                  </a:solidFill>
                </a:rPr>
                <a:t>Is pending contract winner accessibility compliant?</a:t>
              </a:r>
            </a:p>
          </p:txBody>
        </p:sp>
        <p:sp>
          <p:nvSpPr>
            <p:cNvPr id="2085" name="AutoShape 57"/>
            <p:cNvSpPr>
              <a:spLocks noChangeArrowheads="1"/>
            </p:cNvSpPr>
            <p:nvPr/>
          </p:nvSpPr>
          <p:spPr bwMode="auto">
            <a:xfrm>
              <a:off x="2974139" y="4399020"/>
              <a:ext cx="4250185" cy="437043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Initiate accessibility exception process, which includes:</a:t>
              </a:r>
            </a:p>
            <a:p>
              <a:pPr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Obtain formal accessibility remediation plan from supplier</a:t>
              </a:r>
            </a:p>
            <a:p>
              <a:pPr lvl="1"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Planned compliance date</a:t>
              </a:r>
            </a:p>
            <a:p>
              <a:pPr algn="l">
                <a:buClr>
                  <a:schemeClr val="tx1"/>
                </a:buClr>
                <a:buFontTx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 Develop plan for alternative access methods (with supplier)</a:t>
              </a:r>
            </a:p>
          </p:txBody>
        </p:sp>
        <p:sp>
          <p:nvSpPr>
            <p:cNvPr id="2086" name="Text Box 61"/>
            <p:cNvSpPr txBox="1">
              <a:spLocks noChangeArrowheads="1"/>
            </p:cNvSpPr>
            <p:nvPr/>
          </p:nvSpPr>
          <p:spPr bwMode="auto">
            <a:xfrm>
              <a:off x="2906317" y="5399643"/>
              <a:ext cx="5064050" cy="38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Receipt 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Installation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Final accessibility validation in own environment (test servers, etc.)</a:t>
              </a:r>
            </a:p>
            <a:p>
              <a:pPr algn="l" eaLnBrk="1" hangingPunct="1">
                <a:buClr>
                  <a:schemeClr val="tx1"/>
                </a:buClr>
                <a:buFontTx/>
                <a:buChar char="•"/>
              </a:pPr>
              <a:r>
                <a:rPr lang="en-US" sz="700" dirty="0"/>
                <a:t> Solution maintenance</a:t>
              </a:r>
            </a:p>
          </p:txBody>
        </p:sp>
        <p:sp>
          <p:nvSpPr>
            <p:cNvPr id="2087" name="AutoShape 66"/>
            <p:cNvSpPr>
              <a:spLocks noChangeArrowheads="1"/>
            </p:cNvSpPr>
            <p:nvPr/>
          </p:nvSpPr>
          <p:spPr bwMode="auto">
            <a:xfrm>
              <a:off x="600365" y="5147448"/>
              <a:ext cx="1808590" cy="264688"/>
            </a:xfrm>
            <a:prstGeom prst="flowChartProcess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Step 9</a:t>
              </a:r>
            </a:p>
            <a:p>
              <a:r>
                <a:rPr lang="en-US" sz="700">
                  <a:solidFill>
                    <a:schemeClr val="bg1"/>
                  </a:solidFill>
                </a:rPr>
                <a:t>Award and implement contract</a:t>
              </a:r>
            </a:p>
          </p:txBody>
        </p:sp>
        <p:cxnSp>
          <p:nvCxnSpPr>
            <p:cNvPr id="2088" name="AutoShape 69"/>
            <p:cNvCxnSpPr>
              <a:cxnSpLocks noChangeShapeType="1"/>
              <a:stCxn id="2085" idx="2"/>
              <a:endCxn id="2087" idx="3"/>
            </p:cNvCxnSpPr>
            <p:nvPr/>
          </p:nvCxnSpPr>
          <p:spPr bwMode="auto">
            <a:xfrm rot="5400000">
              <a:off x="3532230" y="3712789"/>
              <a:ext cx="443729" cy="269027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9" name="AutoShape 76"/>
            <p:cNvCxnSpPr>
              <a:cxnSpLocks noChangeShapeType="1"/>
              <a:stCxn id="2071" idx="2"/>
              <a:endCxn id="2084" idx="0"/>
            </p:cNvCxnSpPr>
            <p:nvPr/>
          </p:nvCxnSpPr>
          <p:spPr bwMode="auto">
            <a:xfrm flipH="1">
              <a:off x="1508428" y="4223615"/>
              <a:ext cx="1884" cy="1290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90" name="Group 96"/>
            <p:cNvGrpSpPr>
              <a:grpSpLocks/>
            </p:cNvGrpSpPr>
            <p:nvPr/>
          </p:nvGrpSpPr>
          <p:grpSpPr bwMode="auto">
            <a:xfrm>
              <a:off x="2386348" y="4543375"/>
              <a:ext cx="587792" cy="158941"/>
              <a:chOff x="1212" y="3884"/>
              <a:chExt cx="312" cy="150"/>
            </a:xfrm>
          </p:grpSpPr>
          <p:cxnSp>
            <p:nvCxnSpPr>
              <p:cNvPr id="2104" name="AutoShape 77"/>
              <p:cNvCxnSpPr>
                <a:cxnSpLocks noChangeShapeType="1"/>
                <a:stCxn id="2084" idx="3"/>
                <a:endCxn id="2085" idx="1"/>
              </p:cNvCxnSpPr>
              <p:nvPr/>
            </p:nvCxnSpPr>
            <p:spPr bwMode="auto">
              <a:xfrm>
                <a:off x="1212" y="3945"/>
                <a:ext cx="312" cy="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5" name="Text Box 60"/>
              <p:cNvSpPr txBox="1">
                <a:spLocks noChangeArrowheads="1"/>
              </p:cNvSpPr>
              <p:nvPr/>
            </p:nvSpPr>
            <p:spPr bwMode="auto">
              <a:xfrm>
                <a:off x="1286" y="3884"/>
                <a:ext cx="163" cy="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700" dirty="0"/>
                  <a:t>No</a:t>
                </a:r>
              </a:p>
            </p:txBody>
          </p:sp>
        </p:grpSp>
        <p:grpSp>
          <p:nvGrpSpPr>
            <p:cNvPr id="2091" name="Group 95"/>
            <p:cNvGrpSpPr>
              <a:grpSpLocks/>
            </p:cNvGrpSpPr>
            <p:nvPr/>
          </p:nvGrpSpPr>
          <p:grpSpPr bwMode="auto">
            <a:xfrm>
              <a:off x="1352061" y="4863375"/>
              <a:ext cx="301431" cy="283973"/>
              <a:chOff x="672" y="4186"/>
              <a:chExt cx="160" cy="268"/>
            </a:xfrm>
            <a:noFill/>
          </p:grpSpPr>
          <p:cxnSp>
            <p:nvCxnSpPr>
              <p:cNvPr id="2102" name="AutoShape 79"/>
              <p:cNvCxnSpPr>
                <a:cxnSpLocks noChangeShapeType="1"/>
                <a:stCxn id="2084" idx="2"/>
                <a:endCxn id="2087" idx="0"/>
              </p:cNvCxnSpPr>
              <p:nvPr/>
            </p:nvCxnSpPr>
            <p:spPr bwMode="auto">
              <a:xfrm flipH="1">
                <a:off x="753" y="4186"/>
                <a:ext cx="2" cy="268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</p:cxnSp>
          <p:sp>
            <p:nvSpPr>
              <p:cNvPr id="2103" name="Text Box 68"/>
              <p:cNvSpPr txBox="1">
                <a:spLocks noChangeArrowheads="1"/>
              </p:cNvSpPr>
              <p:nvPr/>
            </p:nvSpPr>
            <p:spPr bwMode="auto">
              <a:xfrm>
                <a:off x="672" y="4224"/>
                <a:ext cx="160" cy="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700" dirty="0"/>
                  <a:t>Yes</a:t>
                </a:r>
              </a:p>
            </p:txBody>
          </p:sp>
        </p:grpSp>
        <p:grpSp>
          <p:nvGrpSpPr>
            <p:cNvPr id="2092" name="Group 88"/>
            <p:cNvGrpSpPr>
              <a:grpSpLocks/>
            </p:cNvGrpSpPr>
            <p:nvPr/>
          </p:nvGrpSpPr>
          <p:grpSpPr bwMode="auto">
            <a:xfrm>
              <a:off x="1549875" y="5384692"/>
              <a:ext cx="1932930" cy="409006"/>
              <a:chOff x="768" y="4678"/>
              <a:chExt cx="1026" cy="386"/>
            </a:xfrm>
          </p:grpSpPr>
          <p:grpSp>
            <p:nvGrpSpPr>
              <p:cNvPr id="2097" name="Group 86"/>
              <p:cNvGrpSpPr>
                <a:grpSpLocks/>
              </p:cNvGrpSpPr>
              <p:nvPr/>
            </p:nvGrpSpPr>
            <p:grpSpPr bwMode="auto">
              <a:xfrm>
                <a:off x="1506" y="4698"/>
                <a:ext cx="288" cy="366"/>
                <a:chOff x="1506" y="4698"/>
                <a:chExt cx="288" cy="366"/>
              </a:xfrm>
            </p:grpSpPr>
            <p:sp>
              <p:nvSpPr>
                <p:cNvPr id="2099" name="Line 63"/>
                <p:cNvSpPr>
                  <a:spLocks noChangeShapeType="1"/>
                </p:cNvSpPr>
                <p:nvPr/>
              </p:nvSpPr>
              <p:spPr bwMode="auto">
                <a:xfrm>
                  <a:off x="1506" y="4698"/>
                  <a:ext cx="0" cy="3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64"/>
                <p:cNvSpPr>
                  <a:spLocks noChangeShapeType="1"/>
                </p:cNvSpPr>
                <p:nvPr/>
              </p:nvSpPr>
              <p:spPr bwMode="auto">
                <a:xfrm>
                  <a:off x="1506" y="469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Line 65"/>
                <p:cNvSpPr>
                  <a:spLocks noChangeShapeType="1"/>
                </p:cNvSpPr>
                <p:nvPr/>
              </p:nvSpPr>
              <p:spPr bwMode="auto">
                <a:xfrm>
                  <a:off x="1506" y="506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098" name="AutoShape 82"/>
              <p:cNvCxnSpPr>
                <a:cxnSpLocks noChangeShapeType="1"/>
              </p:cNvCxnSpPr>
              <p:nvPr/>
            </p:nvCxnSpPr>
            <p:spPr bwMode="auto">
              <a:xfrm rot="10800000">
                <a:off x="768" y="4678"/>
                <a:ext cx="738" cy="1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93" name="AutoShape 83"/>
            <p:cNvCxnSpPr>
              <a:cxnSpLocks noChangeShapeType="1"/>
              <a:stCxn id="2087" idx="2"/>
              <a:endCxn id="2052" idx="0"/>
            </p:cNvCxnSpPr>
            <p:nvPr/>
          </p:nvCxnSpPr>
          <p:spPr bwMode="auto">
            <a:xfrm>
              <a:off x="1504660" y="5412136"/>
              <a:ext cx="0" cy="4909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5" name="AutoShape 52"/>
            <p:cNvCxnSpPr>
              <a:cxnSpLocks noChangeShapeType="1"/>
            </p:cNvCxnSpPr>
            <p:nvPr/>
          </p:nvCxnSpPr>
          <p:spPr bwMode="auto">
            <a:xfrm>
              <a:off x="1503719" y="2546024"/>
              <a:ext cx="0" cy="1133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6" name="AutoShape 52"/>
            <p:cNvCxnSpPr>
              <a:cxnSpLocks noChangeShapeType="1"/>
            </p:cNvCxnSpPr>
            <p:nvPr/>
          </p:nvCxnSpPr>
          <p:spPr bwMode="auto">
            <a:xfrm>
              <a:off x="1526847" y="2064846"/>
              <a:ext cx="0" cy="1133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655737" y="1001892"/>
            <a:ext cx="3409240" cy="457200"/>
          </a:xfrm>
        </p:spPr>
        <p:txBody>
          <a:bodyPr/>
          <a:lstStyle/>
          <a:p>
            <a:pPr rtl="0" eaLnBrk="0" fontAlgn="base" hangingPunct="0"/>
            <a:r>
              <a:rPr lang="en-US" sz="2000" kern="1200" dirty="0" smtClean="0">
                <a:solidFill>
                  <a:srgbClr val="1111AD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Integrate Accessibility into Key Business Processes: Procurement Example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7042" y="6552183"/>
            <a:ext cx="457200" cy="365125"/>
          </a:xfrm>
          <a:prstGeom prst="rect">
            <a:avLst/>
          </a:prstGeom>
        </p:spPr>
        <p:txBody>
          <a:bodyPr/>
          <a:lstStyle/>
          <a:p>
            <a:fld id="{F17F8950-3217-4FD8-88C2-7DEA50260A5F}" type="slidenum">
              <a:rPr lang="en-US" sz="1400" b="1" smtClean="0">
                <a:solidFill>
                  <a:schemeClr val="bg1"/>
                </a:solidFill>
              </a:rPr>
              <a:pPr/>
              <a:t>16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3965098" y="366782"/>
            <a:ext cx="1035864" cy="785255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 Strategically</a:t>
            </a:r>
          </a:p>
        </p:txBody>
      </p:sp>
      <p:sp>
        <p:nvSpPr>
          <p:cNvPr id="11" name="Rectangle 190"/>
          <p:cNvSpPr>
            <a:spLocks noGrp="1" noChangeArrowheads="1"/>
          </p:cNvSpPr>
          <p:nvPr>
            <p:ph type="title"/>
          </p:nvPr>
        </p:nvSpPr>
        <p:spPr>
          <a:xfrm>
            <a:off x="3747354" y="583433"/>
            <a:ext cx="5147885" cy="474663"/>
          </a:xfrm>
        </p:spPr>
        <p:txBody>
          <a:bodyPr/>
          <a:lstStyle/>
          <a:p>
            <a:pPr lvl="0" algn="r" eaLnBrk="1" hangingPunct="1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Form an Organizational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ccessibility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orkgroup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96" y="1250237"/>
            <a:ext cx="8810204" cy="512064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b="1" dirty="0" smtClean="0"/>
              <a:t>An interdepartmental team representing stakeholder areas of the organization that require or may be affected by ICT accessibility 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Facilitates progress in </a:t>
            </a:r>
            <a:r>
              <a:rPr lang="en-US" sz="2000" dirty="0" smtClean="0"/>
              <a:t>ICT </a:t>
            </a:r>
            <a:r>
              <a:rPr lang="en-US" sz="2000" dirty="0"/>
              <a:t>accessibility across the </a:t>
            </a:r>
            <a:r>
              <a:rPr lang="en-US" sz="2000" dirty="0" smtClean="0"/>
              <a:t>organization  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en-US" sz="2000" dirty="0" smtClean="0"/>
              <a:t>Identifies </a:t>
            </a:r>
            <a:r>
              <a:rPr lang="en-US" sz="2000" dirty="0"/>
              <a:t>inhibitors and works to resolve them as a team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Sponsors or leads </a:t>
            </a:r>
            <a:r>
              <a:rPr lang="en-US" sz="2000" dirty="0" smtClean="0"/>
              <a:t>ICT </a:t>
            </a:r>
            <a:r>
              <a:rPr lang="en-US" sz="2000" dirty="0"/>
              <a:t>Accessibility workgroup and subgroup efforts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Reports </a:t>
            </a:r>
            <a:r>
              <a:rPr lang="en-US" sz="2000" dirty="0"/>
              <a:t>progress and issues to </a:t>
            </a:r>
            <a:r>
              <a:rPr lang="en-US" sz="2000" dirty="0" smtClean="0"/>
              <a:t>senior </a:t>
            </a:r>
            <a:r>
              <a:rPr lang="en-US" sz="2000" dirty="0"/>
              <a:t>leadership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Solicits support of management and others as needed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 smtClean="0"/>
          </a:p>
        </p:txBody>
      </p:sp>
      <p:grpSp>
        <p:nvGrpSpPr>
          <p:cNvPr id="6" name="Group 5" descr="group of department names witjhin an organization that might be considered candidate areas to belong to an IT acessibility organizational workgroup"/>
          <p:cNvGrpSpPr/>
          <p:nvPr/>
        </p:nvGrpSpPr>
        <p:grpSpPr>
          <a:xfrm>
            <a:off x="56515" y="3463021"/>
            <a:ext cx="8927097" cy="3196147"/>
            <a:chOff x="17555" y="3765653"/>
            <a:chExt cx="9239317" cy="3718198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>
            <a:xfrm rot="1583741">
              <a:off x="6947582" y="3765653"/>
              <a:ext cx="2309290" cy="518363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FFC000"/>
                  </a:solidFill>
                </a:rPr>
                <a:t>Application / web development </a:t>
              </a:r>
            </a:p>
            <a:p>
              <a:pPr marL="768096" lvl="2" indent="0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2000" dirty="0" smtClean="0">
                <a:solidFill>
                  <a:srgbClr val="FFC000"/>
                </a:solidFill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 rot="20491844">
              <a:off x="1355157" y="5101205"/>
              <a:ext cx="1464322" cy="388698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Internal ICT </a:t>
              </a:r>
            </a:p>
            <a:p>
              <a:pPr marL="768096" lvl="2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 rot="1378090">
              <a:off x="6426424" y="5100226"/>
              <a:ext cx="2185850" cy="390658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Internet site owners </a:t>
              </a:r>
            </a:p>
            <a:p>
              <a:pPr lvl="2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▪"/>
              </a:pPr>
              <a:endPara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 rot="18744588">
              <a:off x="7293066" y="5846224"/>
              <a:ext cx="2420044" cy="46944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7030A0"/>
                  </a:solidFill>
                </a:rPr>
                <a:t>Procurement </a:t>
              </a:r>
            </a:p>
            <a:p>
              <a:pPr marL="768096" lvl="2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20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 rot="20210333">
              <a:off x="5093692" y="4217651"/>
              <a:ext cx="2588809" cy="34807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accent4"/>
                  </a:solidFill>
                </a:rPr>
                <a:t>Intranet site owners</a:t>
              </a:r>
            </a:p>
            <a:p>
              <a:pPr marL="768096" lvl="2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200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 rot="18811624">
              <a:off x="2540568" y="5691623"/>
              <a:ext cx="3115015" cy="46944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Communications </a:t>
              </a:r>
            </a:p>
            <a:p>
              <a:pPr marL="768096" lvl="2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20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 rot="20425600">
              <a:off x="2628551" y="4083711"/>
              <a:ext cx="2517493" cy="42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9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Medical / occupational health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 rot="2701949">
              <a:off x="2306896" y="5087180"/>
              <a:ext cx="1753892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Learning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 rot="1289747">
              <a:off x="4797709" y="5629938"/>
              <a:ext cx="2935778" cy="53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Business controls / compliance office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 rot="1846240">
              <a:off x="485773" y="5789313"/>
              <a:ext cx="2448121" cy="42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Legal / Civil Rights</a:t>
              </a: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 rot="18674869">
              <a:off x="2582742" y="5780401"/>
              <a:ext cx="810248" cy="524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HR</a:t>
              </a: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 rot="19951440">
              <a:off x="4971162" y="3990975"/>
              <a:ext cx="1731471" cy="47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</a:rPr>
                <a:t>Other??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 rot="926078">
              <a:off x="17555" y="4105224"/>
              <a:ext cx="2294780" cy="49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Project management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1781" y="6538298"/>
            <a:ext cx="572219" cy="476251"/>
          </a:xfrm>
        </p:spPr>
        <p:txBody>
          <a:bodyPr/>
          <a:lstStyle/>
          <a:p>
            <a:fld id="{A12EAC9C-9A33-4F5B-BE6E-092AAE23299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556022" y="160914"/>
            <a:ext cx="970009" cy="785708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Grow </a:t>
            </a:r>
            <a:r>
              <a:rPr lang="en-US" sz="800" dirty="0">
                <a:solidFill>
                  <a:schemeClr val="bg1"/>
                </a:solidFill>
              </a:rPr>
              <a:t>awareness  and provide education / training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744" y="441368"/>
            <a:ext cx="6802529" cy="474662"/>
          </a:xfrm>
        </p:spPr>
        <p:txBody>
          <a:bodyPr/>
          <a:lstStyle/>
          <a:p>
            <a:pPr algn="r"/>
            <a:r>
              <a:rPr lang="en-US" sz="2000" dirty="0" smtClean="0"/>
              <a:t>Identify Skill </a:t>
            </a:r>
            <a:r>
              <a:rPr lang="en-US" sz="2000" dirty="0"/>
              <a:t>G</a:t>
            </a:r>
            <a:r>
              <a:rPr lang="en-US" sz="2000" dirty="0" smtClean="0"/>
              <a:t>aps and Build “Role Based” Accessibility Training Plans</a:t>
            </a:r>
            <a:endParaRPr lang="en-US" sz="2000" dirty="0"/>
          </a:p>
        </p:txBody>
      </p:sp>
      <p:graphicFrame>
        <p:nvGraphicFramePr>
          <p:cNvPr id="187396" name="Group 4" descr="Column headers are found in columns 3 through 7 in row 1. &#10;Roles accross the top in row 1 with specific trainings in column 2. Column 1 groups the trainings in column 2 as fundemental, advanced, and specialized&#10;" title="Role based training plan table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0571561"/>
              </p:ext>
            </p:extLst>
          </p:nvPr>
        </p:nvGraphicFramePr>
        <p:xfrm>
          <a:off x="304803" y="1031164"/>
          <a:ext cx="8531189" cy="5391942"/>
        </p:xfrm>
        <a:graphic>
          <a:graphicData uri="http://schemas.openxmlformats.org/drawingml/2006/table">
            <a:tbl>
              <a:tblPr firstRow="1"/>
              <a:tblGrid>
                <a:gridCol w="891530"/>
                <a:gridCol w="1544094"/>
                <a:gridCol w="680770"/>
                <a:gridCol w="774232"/>
                <a:gridCol w="774232"/>
                <a:gridCol w="774232"/>
                <a:gridCol w="830451"/>
                <a:gridCol w="718015"/>
                <a:gridCol w="774232"/>
                <a:gridCol w="769401"/>
              </a:tblGrid>
              <a:tr h="365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Level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Title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Staff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Content Producers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&amp; Application Testers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Application Developers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Procurement Staff 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Writers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Compliance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Managers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9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 to Accessibility (Self)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Documents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PDF  (Internal)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HTML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HTML Forms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 &amp; Tools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Javascript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Sharepoint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Dreamweaver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 /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ASP.Net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Java / JSP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2.0 Technologies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</a:tr>
              <a:tr h="29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Accessibility Law, and its Impacts 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Accessibility in Contract Solicitations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  <a:tr h="323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Understanding/validating Vendor ICT accessibility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</a:tr>
            </a:tbl>
          </a:graphicData>
        </a:graphic>
      </p:graphicFrame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723188" y="6472752"/>
            <a:ext cx="55626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* </a:t>
            </a:r>
            <a:r>
              <a:rPr lang="en-US" dirty="0"/>
              <a:t>As needed based on assignment.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2551" y="6486945"/>
            <a:ext cx="451449" cy="476251"/>
          </a:xfrm>
        </p:spPr>
        <p:txBody>
          <a:bodyPr/>
          <a:lstStyle/>
          <a:p>
            <a:fld id="{A12EAC9C-9A33-4F5B-BE6E-092AAE2329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192367" y="520560"/>
            <a:ext cx="970009" cy="785708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and Track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Progress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6" y="650381"/>
            <a:ext cx="6592031" cy="474663"/>
          </a:xfrm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Set Short and Long </a:t>
            </a:r>
            <a:r>
              <a:rPr lang="en-US" sz="2000" dirty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erm </a:t>
            </a: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en-US" sz="2000" dirty="0" smtClean="0">
                <a:solidFill>
                  <a:schemeClr val="tx2"/>
                </a:solidFill>
              </a:rPr>
              <a:t>ccessibility </a:t>
            </a:r>
            <a:r>
              <a:rPr lang="en-US" sz="2000" dirty="0">
                <a:solidFill>
                  <a:schemeClr val="tx2"/>
                </a:solidFill>
              </a:rPr>
              <a:t>G</a:t>
            </a:r>
            <a:r>
              <a:rPr lang="en-US" sz="2000" dirty="0" smtClean="0">
                <a:solidFill>
                  <a:schemeClr val="tx2"/>
                </a:solidFill>
              </a:rPr>
              <a:t>oals: Example 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122027" name="Group 171" descr="Table of long and short term accessibility goals" title="Table of examples for measurable agency accessibility goals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73128701"/>
              </p:ext>
            </p:extLst>
          </p:nvPr>
        </p:nvGraphicFramePr>
        <p:xfrm>
          <a:off x="241738" y="1447212"/>
          <a:ext cx="8676541" cy="4870206"/>
        </p:xfrm>
        <a:graphic>
          <a:graphicData uri="http://schemas.openxmlformats.org/drawingml/2006/table">
            <a:tbl>
              <a:tblPr firstRow="1" firstCol="1"/>
              <a:tblGrid>
                <a:gridCol w="1091369"/>
                <a:gridCol w="7585172"/>
              </a:tblGrid>
              <a:tr h="191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Web Content: Public Facing and General Access Intranet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Web pages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 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Maintain less than 2.5% pages with accessibility errors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PDFs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of inaccessible PDF Documents by 25% within 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10% additional reduction each subsequent year                            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Non-PDF documents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of inaccessible non-PDF Documents 50% within 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 additional reduction each subsequent year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 </a:t>
                      </a:r>
                    </a:p>
                  </a:txBody>
                  <a:tcPr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  <a:alpha val="28000"/>
                      </a:schemeClr>
                    </a:solidFill>
                  </a:tcPr>
                </a:tc>
              </a:tr>
              <a:tr h="542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Validation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 and procure accessibility web scanning tool for internet / intranet pages</a:t>
                      </a:r>
                    </a:p>
                    <a:p>
                      <a:pPr marL="228600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 monthly scans and remediation of errors</a:t>
                      </a:r>
                    </a:p>
                  </a:txBody>
                  <a:tcPr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  <a:alpha val="28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Internal / External Applications  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internally developed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purchased applications 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 to be accessible                                                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Existing applications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 per year increase in compliance of existing applications</a:t>
                      </a:r>
                    </a:p>
                  </a:txBody>
                  <a:tcPr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  <a:alpha val="28000"/>
                      </a:schemeClr>
                    </a:solidFill>
                  </a:tcPr>
                </a:tc>
              </a:tr>
              <a:tr h="1442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Training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 level accessibility training to staff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 staff within 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remaining 10% in following year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Accessible Office Documents training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staff trained within 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50% balance in following year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Web developer accessibility training</a:t>
                      </a:r>
                    </a:p>
                    <a:p>
                      <a:pPr marL="228600" marR="0" lvl="0" indent="-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developers trained within 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 descr="Charts representing tracking of accessibility progress for internet and intranet si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1" b="-547"/>
          <a:stretch/>
        </p:blipFill>
        <p:spPr bwMode="auto">
          <a:xfrm>
            <a:off x="6311135" y="1584189"/>
            <a:ext cx="2524863" cy="138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2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9432" y="657225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/>
              <a:pPr/>
              <a:t>19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3768"/>
            <a:ext cx="8686800" cy="640217"/>
          </a:xfrm>
        </p:spPr>
        <p:txBody>
          <a:bodyPr/>
          <a:lstStyle/>
          <a:p>
            <a:pPr algn="r"/>
            <a:r>
              <a:rPr lang="en-US" dirty="0" smtClean="0"/>
              <a:t>Reporting Organization’s Accessibility Status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21780" y="1349787"/>
            <a:ext cx="8830240" cy="252072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Keeps accessibility squarely on the radar of the executives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Shows organization progress being made (hopefully!)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Identifies problems / issues </a:t>
            </a:r>
            <a:r>
              <a:rPr lang="en-US" sz="2400" dirty="0"/>
              <a:t>requiring more focus </a:t>
            </a:r>
            <a:r>
              <a:rPr lang="en-US" sz="2400" dirty="0" smtClean="0"/>
              <a:t>or executive support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Confirms that current focus areas match executive priority expectations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Motivates stakeholders to maintain momentum </a:t>
            </a:r>
          </a:p>
          <a:p>
            <a:pPr marL="396875" lvl="1" indent="0">
              <a:spcBef>
                <a:spcPts val="600"/>
              </a:spcBef>
              <a:buNone/>
            </a:pPr>
            <a:endParaRPr lang="en-US" sz="2400" dirty="0" smtClean="0"/>
          </a:p>
        </p:txBody>
      </p:sp>
      <p:pic>
        <p:nvPicPr>
          <p:cNvPr id="1026" name="Picture 2" descr="Generic bar graph trending up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70" y="3933825"/>
            <a:ext cx="2233447" cy="19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4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7790"/>
            <a:ext cx="8686800" cy="457200"/>
          </a:xfrm>
        </p:spPr>
        <p:txBody>
          <a:bodyPr/>
          <a:lstStyle/>
          <a:p>
            <a:pPr algn="r"/>
            <a:r>
              <a:rPr lang="en-US" sz="2400" dirty="0" smtClean="0"/>
              <a:t>ICT </a:t>
            </a:r>
            <a:r>
              <a:rPr lang="en-US" sz="2400" dirty="0"/>
              <a:t>A</a:t>
            </a:r>
            <a:r>
              <a:rPr lang="en-US" sz="2400" dirty="0" smtClean="0"/>
              <a:t>ccessibility is a Complex </a:t>
            </a:r>
            <a:r>
              <a:rPr lang="en-US" sz="2400" dirty="0"/>
              <a:t>T</a:t>
            </a:r>
            <a:r>
              <a:rPr lang="en-US" sz="2400" dirty="0" smtClean="0"/>
              <a:t>opic</a:t>
            </a:r>
            <a:endParaRPr lang="en-US" sz="24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96055" y="1704336"/>
            <a:ext cx="8522284" cy="47217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Many moving parts = many challenges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Technical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Organizational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Legal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Cultural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Touches many areas of an organization in different ways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“</a:t>
            </a:r>
            <a:r>
              <a:rPr lang="en-US" sz="2400" b="1" u="sng" dirty="0">
                <a:solidFill>
                  <a:schemeClr val="tx2"/>
                </a:solidFill>
              </a:rPr>
              <a:t>Organizational Enablement” </a:t>
            </a:r>
            <a:r>
              <a:rPr lang="en-US" sz="2400" b="1" dirty="0">
                <a:solidFill>
                  <a:schemeClr val="tx2"/>
                </a:solidFill>
              </a:rPr>
              <a:t>is </a:t>
            </a:r>
            <a:r>
              <a:rPr lang="en-US" sz="2400" b="1" dirty="0" smtClean="0">
                <a:solidFill>
                  <a:schemeClr val="tx2"/>
                </a:solidFill>
              </a:rPr>
              <a:t>required to effectively and successfully address the complexities ICT accessibility within an organization.</a:t>
            </a:r>
          </a:p>
        </p:txBody>
      </p:sp>
      <p:pic>
        <p:nvPicPr>
          <p:cNvPr id="6146" name="Picture 2" descr="Complex gear 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62" y="148964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8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9432" y="657225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/>
              <a:pPr/>
              <a:t>20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4021"/>
            <a:ext cx="8686800" cy="640217"/>
          </a:xfrm>
        </p:spPr>
        <p:txBody>
          <a:bodyPr/>
          <a:lstStyle/>
          <a:p>
            <a:pPr algn="r"/>
            <a:r>
              <a:rPr lang="en-US" sz="2800" dirty="0" smtClean="0"/>
              <a:t>ICT Accessibility Reporting Approaches</a:t>
            </a:r>
            <a:endParaRPr lang="en-US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83240" y="1346895"/>
            <a:ext cx="8381851" cy="252072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Executive meetings / presentations (preferred)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Ensures that the information is being conveyed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Gives the opportunity to interact with executive(s)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Questions can be directly responded to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May result in to do’s received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hand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Helps maintain a high profile for ICT accessibility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Slide deck becomes a progress record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Written reports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Keeps progress documented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Does not allow for interaction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May or may not or be read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Better suited for a for single topic</a:t>
            </a:r>
          </a:p>
        </p:txBody>
      </p:sp>
      <p:pic>
        <p:nvPicPr>
          <p:cNvPr id="2050" name="Picture 2" descr="man presenting to a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84" y="1381124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report b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12" y="4275069"/>
            <a:ext cx="1522551" cy="152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9432" y="657225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620" y="619793"/>
            <a:ext cx="8686800" cy="457200"/>
          </a:xfrm>
        </p:spPr>
        <p:txBody>
          <a:bodyPr/>
          <a:lstStyle/>
          <a:p>
            <a:pPr algn="r"/>
            <a:r>
              <a:rPr lang="en-US" sz="2800" dirty="0" smtClean="0"/>
              <a:t>Putting it </a:t>
            </a:r>
            <a:r>
              <a:rPr lang="en-US" sz="2800" dirty="0"/>
              <a:t>A</a:t>
            </a:r>
            <a:r>
              <a:rPr lang="en-US" sz="2800" dirty="0" smtClean="0"/>
              <a:t>ll Together</a:t>
            </a:r>
            <a:endParaRPr lang="en-US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50637" y="1086158"/>
            <a:ext cx="8784771" cy="512064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Set organization expectation levels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Multi-year initiative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Dynamic, with course and trajectory adjustments as needed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Ensure accessibility policies and objectives are defined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Assess business needs and make accessibility investments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Prioritize the accessibility 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Develop strategy and plans using an Accessibility Framework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Form a collaborative team(s)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Identify accessibility skill gaps and develop training plans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Develop short / long term goals and measure to them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Stay on the executive radar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Execute!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6147" name="Picture 3" descr="partially completed puzzle and loose pie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4" t="9584" r="4907" b="9378"/>
          <a:stretch/>
        </p:blipFill>
        <p:spPr bwMode="auto">
          <a:xfrm>
            <a:off x="7202604" y="1153679"/>
            <a:ext cx="1605530" cy="14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75" y="602233"/>
            <a:ext cx="8686800" cy="457200"/>
          </a:xfrm>
        </p:spPr>
        <p:txBody>
          <a:bodyPr/>
          <a:lstStyle/>
          <a:p>
            <a:pPr algn="r"/>
            <a:r>
              <a:rPr lang="en-US" sz="2800" dirty="0" smtClean="0"/>
              <a:t>An Accessibility Framework</a:t>
            </a:r>
            <a:endParaRPr lang="en-US" sz="280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88002" y="815741"/>
            <a:ext cx="8551534" cy="95097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r"/>
            <a:endParaRPr lang="en-US" sz="1800" dirty="0" smtClean="0"/>
          </a:p>
          <a:p>
            <a:pPr marL="68580" indent="0" algn="r">
              <a:lnSpc>
                <a:spcPct val="100000"/>
              </a:lnSpc>
              <a:buNone/>
            </a:pPr>
            <a:r>
              <a:rPr lang="en-US" sz="2400" b="1" dirty="0" smtClean="0"/>
              <a:t>Organizational Components</a:t>
            </a:r>
          </a:p>
          <a:p>
            <a:pPr algn="r">
              <a:lnSpc>
                <a:spcPct val="100000"/>
              </a:lnSpc>
            </a:pPr>
            <a:endParaRPr lang="en-US" sz="110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352307" y="1769205"/>
            <a:ext cx="1618407" cy="131091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Gain top level “buy-in” and set </a:t>
            </a:r>
            <a:r>
              <a:rPr lang="en-US" sz="1400" dirty="0">
                <a:solidFill>
                  <a:schemeClr val="bg1"/>
                </a:solidFill>
              </a:rPr>
              <a:t>organization expectation levels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63601" y="1769205"/>
            <a:ext cx="1618407" cy="131091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Ensure </a:t>
            </a:r>
            <a:r>
              <a:rPr lang="en-US" sz="1400" dirty="0">
                <a:solidFill>
                  <a:schemeClr val="bg1"/>
                </a:solidFill>
              </a:rPr>
              <a:t>accessibility policies </a:t>
            </a:r>
            <a:r>
              <a:rPr lang="en-US" sz="1400" dirty="0" smtClean="0">
                <a:solidFill>
                  <a:schemeClr val="bg1"/>
                </a:solidFill>
              </a:rPr>
              <a:t>are </a:t>
            </a:r>
            <a:r>
              <a:rPr lang="en-US" sz="1400" dirty="0">
                <a:solidFill>
                  <a:schemeClr val="bg1"/>
                </a:solidFill>
              </a:rPr>
              <a:t>defined</a:t>
            </a:r>
          </a:p>
        </p:txBody>
      </p:sp>
      <p:sp>
        <p:nvSpPr>
          <p:cNvPr id="17" name="Rectangle 16" descr="Arrow from Develop strategy and implementation plans  box of Organizational components to the plan strategically box in implementation components&#10;"/>
          <p:cNvSpPr/>
          <p:nvPr/>
        </p:nvSpPr>
        <p:spPr bwMode="auto">
          <a:xfrm>
            <a:off x="3795748" y="1769205"/>
            <a:ext cx="1618407" cy="131091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Develop strategy and implementation plans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94662" y="1769205"/>
            <a:ext cx="1618407" cy="131091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Create an organizational 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odel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216035" y="1766721"/>
            <a:ext cx="1618407" cy="131091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Assess business needs and make accessibility investments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9095" name="Straight Arrow Connector 89094" descr="arrow pointing from the develop strategy and plans box of the Organizational components of the Framework to the rectangular box surrounding all of the implementation components"/>
          <p:cNvCxnSpPr>
            <a:stCxn id="17" idx="2"/>
            <a:endCxn id="30" idx="0"/>
          </p:cNvCxnSpPr>
          <p:nvPr/>
        </p:nvCxnSpPr>
        <p:spPr>
          <a:xfrm flipH="1">
            <a:off x="4602220" y="3080116"/>
            <a:ext cx="2732" cy="832394"/>
          </a:xfrm>
          <a:prstGeom prst="straightConnector1">
            <a:avLst/>
          </a:prstGeom>
          <a:ln w="571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descr="Rectangle surrounding all of the Implementation Component boxes of the framework"/>
          <p:cNvSpPr/>
          <p:nvPr/>
        </p:nvSpPr>
        <p:spPr>
          <a:xfrm>
            <a:off x="241739" y="3912510"/>
            <a:ext cx="8720961" cy="215195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3798" y="3979184"/>
            <a:ext cx="8502168" cy="621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r">
              <a:lnSpc>
                <a:spcPct val="100000"/>
              </a:lnSpc>
              <a:buNone/>
            </a:pPr>
            <a:r>
              <a:rPr lang="en-US" sz="2400" b="1" dirty="0" smtClean="0"/>
              <a:t>Implementation Components</a:t>
            </a:r>
            <a:endParaRPr lang="en-US" sz="1100" b="1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02887" y="4561173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Plan Strategically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04656" y="4561173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Automate </a:t>
            </a:r>
            <a:r>
              <a:rPr lang="en-US" sz="1400" dirty="0">
                <a:solidFill>
                  <a:schemeClr val="bg1"/>
                </a:solidFill>
              </a:rPr>
              <a:t>for productivity and quality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94928" y="4561173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Validate </a:t>
            </a:r>
            <a:r>
              <a:rPr lang="en-US" sz="1400" dirty="0">
                <a:solidFill>
                  <a:schemeClr val="bg1"/>
                </a:solidFill>
              </a:rPr>
              <a:t>thoroughly, early, and often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502916" y="4561173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Grow </a:t>
            </a:r>
            <a:r>
              <a:rPr lang="en-US" sz="1400" dirty="0">
                <a:solidFill>
                  <a:schemeClr val="bg1"/>
                </a:solidFill>
              </a:rPr>
              <a:t>awareness  and provide education / training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228515" y="4558689"/>
            <a:ext cx="1618407" cy="1310911"/>
          </a:xfrm>
          <a:prstGeom prst="rect">
            <a:avLst/>
          </a:prstGeom>
          <a:solidFill>
            <a:srgbClr val="2A32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Measure </a:t>
            </a:r>
            <a:r>
              <a:rPr lang="en-US" sz="1400" dirty="0">
                <a:solidFill>
                  <a:schemeClr val="bg1"/>
                </a:solidFill>
              </a:rPr>
              <a:t>and track progress</a:t>
            </a:r>
          </a:p>
        </p:txBody>
      </p:sp>
    </p:spTree>
    <p:extLst>
      <p:ext uri="{BB962C8B-B14F-4D97-AF65-F5344CB8AC3E}">
        <p14:creationId xmlns:p14="http://schemas.microsoft.com/office/powerpoint/2010/main" val="28823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567319" y="485521"/>
            <a:ext cx="994844" cy="809052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sz="6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Gain top level “buy-in” and set organization expectation levels 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370" y="679115"/>
            <a:ext cx="8686800" cy="457200"/>
          </a:xfrm>
        </p:spPr>
        <p:txBody>
          <a:bodyPr/>
          <a:lstStyle/>
          <a:p>
            <a:pPr algn="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34601" y="1129195"/>
            <a:ext cx="8777634" cy="51206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Start at the top: Obtain </a:t>
            </a:r>
            <a:r>
              <a:rPr lang="en-US" sz="2000" b="1" dirty="0"/>
              <a:t>executive </a:t>
            </a:r>
            <a:r>
              <a:rPr lang="en-US" sz="2000" b="1" dirty="0" smtClean="0"/>
              <a:t>buy-in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Create an executive presentation or “sell” package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Clearly articulate the importance and need for </a:t>
            </a:r>
            <a:r>
              <a:rPr lang="en-US" sz="1800" dirty="0"/>
              <a:t>an accessibility </a:t>
            </a:r>
            <a:r>
              <a:rPr lang="en-US" sz="1800" dirty="0" smtClean="0"/>
              <a:t>program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Business advantages and risk mitigation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state of </a:t>
            </a:r>
            <a:r>
              <a:rPr lang="en-US" sz="1800" dirty="0" smtClean="0"/>
              <a:t>ICT accessibility within the organization </a:t>
            </a:r>
            <a:r>
              <a:rPr lang="en-US" sz="1800" dirty="0"/>
              <a:t>if known (if not known, that can be </a:t>
            </a:r>
            <a:r>
              <a:rPr lang="en-US" sz="1800" dirty="0" smtClean="0"/>
              <a:t>a risk </a:t>
            </a:r>
            <a:r>
              <a:rPr lang="en-US" sz="1800" dirty="0"/>
              <a:t>in </a:t>
            </a:r>
            <a:r>
              <a:rPr lang="en-US" sz="1800" dirty="0" smtClean="0"/>
              <a:t>itself)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Examples </a:t>
            </a:r>
            <a:r>
              <a:rPr lang="en-US" sz="1800" dirty="0"/>
              <a:t>of adverse impacts 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 </a:t>
            </a:r>
            <a:r>
              <a:rPr lang="en-US" sz="1800" dirty="0"/>
              <a:t>clearly defined set of accessibility </a:t>
            </a:r>
            <a:r>
              <a:rPr lang="en-US" sz="1800" dirty="0" smtClean="0"/>
              <a:t>program objectives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Recommended next steps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Gain </a:t>
            </a:r>
            <a:r>
              <a:rPr lang="en-US" sz="1800" dirty="0"/>
              <a:t>the commitment of top executives in the form of resources (human and financial) 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Obtain an executive sponsor </a:t>
            </a:r>
            <a:r>
              <a:rPr lang="en-US" sz="1800" dirty="0"/>
              <a:t>or </a:t>
            </a:r>
            <a:r>
              <a:rPr lang="en-US" sz="1800" dirty="0">
                <a:solidFill>
                  <a:srgbClr val="FFFF00"/>
                </a:solidFill>
              </a:rPr>
              <a:t>“</a:t>
            </a:r>
            <a:r>
              <a:rPr lang="en-US" sz="1800" b="1" dirty="0" smtClean="0">
                <a:solidFill>
                  <a:schemeClr val="tx2"/>
                </a:solidFill>
              </a:rPr>
              <a:t>champion</a:t>
            </a:r>
            <a:r>
              <a:rPr lang="en-US" sz="1800" dirty="0" smtClean="0">
                <a:solidFill>
                  <a:srgbClr val="FFFF00"/>
                </a:solidFill>
              </a:rPr>
              <a:t>” </a:t>
            </a:r>
            <a:r>
              <a:rPr lang="en-US" sz="1800" dirty="0" smtClean="0"/>
              <a:t>to oversee and guide the program</a:t>
            </a:r>
          </a:p>
          <a:p>
            <a:pPr marL="68580" indent="0">
              <a:spcBef>
                <a:spcPts val="600"/>
              </a:spcBef>
              <a:buNone/>
            </a:pPr>
            <a:endParaRPr lang="en-US" sz="2000" b="1" dirty="0" smtClean="0"/>
          </a:p>
          <a:p>
            <a:pPr marL="68580" indent="0">
              <a:spcBef>
                <a:spcPts val="600"/>
              </a:spcBef>
              <a:buNone/>
            </a:pPr>
            <a:r>
              <a:rPr lang="en-US" sz="2000" b="1" dirty="0" smtClean="0"/>
              <a:t>Set </a:t>
            </a:r>
            <a:r>
              <a:rPr lang="en-US" sz="2000" b="1" dirty="0"/>
              <a:t>organization expectation levels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Multi-year initiative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Dynamic, with course and trajectory adjustments as needed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</p:txBody>
      </p:sp>
      <p:pic>
        <p:nvPicPr>
          <p:cNvPr id="6146" name="Picture 2" descr="executives sitting in a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24" y="4943569"/>
            <a:ext cx="1839430" cy="12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792285" y="908817"/>
            <a:ext cx="1073723" cy="804051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Ensure </a:t>
            </a:r>
            <a:r>
              <a:rPr lang="en-US" sz="1200" dirty="0">
                <a:solidFill>
                  <a:schemeClr val="bg1"/>
                </a:solidFill>
              </a:rPr>
              <a:t>accessibility policies </a:t>
            </a:r>
            <a:r>
              <a:rPr lang="en-US" sz="1200" dirty="0" smtClean="0">
                <a:solidFill>
                  <a:schemeClr val="bg1"/>
                </a:solidFill>
              </a:rPr>
              <a:t>are </a:t>
            </a:r>
            <a:r>
              <a:rPr lang="en-US" sz="1200" dirty="0">
                <a:solidFill>
                  <a:schemeClr val="bg1"/>
                </a:solidFill>
              </a:rPr>
              <a:t>defined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68" y="472592"/>
            <a:ext cx="8686800" cy="457200"/>
          </a:xfrm>
        </p:spPr>
        <p:txBody>
          <a:bodyPr/>
          <a:lstStyle/>
          <a:p>
            <a:pPr algn="r"/>
            <a:r>
              <a:rPr lang="en-US" dirty="0" smtClean="0"/>
              <a:t>The Organization Policy</a:t>
            </a:r>
            <a:endParaRPr lang="en-US" dirty="0"/>
          </a:p>
        </p:txBody>
      </p:sp>
      <p:sp>
        <p:nvSpPr>
          <p:cNvPr id="6" name="Text Placeholder1"/>
          <p:cNvSpPr txBox="1">
            <a:spLocks noChangeArrowheads="1"/>
          </p:cNvSpPr>
          <p:nvPr/>
        </p:nvSpPr>
        <p:spPr bwMode="auto">
          <a:xfrm>
            <a:off x="243111" y="782550"/>
            <a:ext cx="8877197" cy="21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/>
              <a:t>Develop an </a:t>
            </a:r>
            <a:r>
              <a:rPr lang="en-US" b="1" dirty="0" smtClean="0"/>
              <a:t>ICT </a:t>
            </a:r>
            <a:r>
              <a:rPr lang="en-US" b="1" dirty="0"/>
              <a:t>accessibility policy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9000"/>
              <a:buFont typeface="Arial" pitchFamily="34" charset="0"/>
              <a:buChar char="▪"/>
            </a:pPr>
            <a:r>
              <a:rPr lang="en-US" sz="1800" dirty="0" smtClean="0"/>
              <a:t>Foundation </a:t>
            </a:r>
            <a:r>
              <a:rPr lang="en-US" sz="1800" dirty="0"/>
              <a:t>on which other aspects of </a:t>
            </a:r>
            <a:r>
              <a:rPr lang="en-US" sz="1800" dirty="0" smtClean="0"/>
              <a:t>ICT </a:t>
            </a:r>
            <a:r>
              <a:rPr lang="en-US" sz="1800" dirty="0"/>
              <a:t>accessibility are </a:t>
            </a:r>
            <a:r>
              <a:rPr lang="en-US" sz="1800" dirty="0" smtClean="0"/>
              <a:t>built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9000"/>
              <a:buFont typeface="Arial" pitchFamily="34" charset="0"/>
              <a:buChar char="▪"/>
            </a:pPr>
            <a:r>
              <a:rPr lang="en-US" sz="1800" dirty="0" smtClean="0"/>
              <a:t>Create a team of SMEs to develop the policy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9000"/>
              <a:buFont typeface="Arial" pitchFamily="34" charset="0"/>
              <a:buChar char="▪"/>
            </a:pPr>
            <a:r>
              <a:rPr lang="en-US" sz="1800" dirty="0" smtClean="0"/>
              <a:t>Should not be voluminous or contain technical specs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9000"/>
              <a:buFont typeface="Arial" pitchFamily="34" charset="0"/>
              <a:buChar char="▪"/>
            </a:pPr>
            <a:r>
              <a:rPr lang="en-US" sz="1800" dirty="0" smtClean="0"/>
              <a:t>Leverage similar, existing policies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9000"/>
              <a:buFont typeface="Arial" pitchFamily="34" charset="0"/>
              <a:buChar char="▪"/>
            </a:pPr>
            <a:r>
              <a:rPr lang="en-US" sz="1800" dirty="0" smtClean="0"/>
              <a:t>The </a:t>
            </a:r>
            <a:r>
              <a:rPr lang="en-US" sz="1800" dirty="0"/>
              <a:t>“big stick” </a:t>
            </a:r>
          </a:p>
        </p:txBody>
      </p:sp>
      <p:grpSp>
        <p:nvGrpSpPr>
          <p:cNvPr id="16" name="Group 15" descr="diagram of the policy development team characterisitics, the stakeholders, and a 2 way arrow that goes between them  for review and approval  "/>
          <p:cNvGrpSpPr/>
          <p:nvPr/>
        </p:nvGrpSpPr>
        <p:grpSpPr>
          <a:xfrm>
            <a:off x="-658961" y="2637998"/>
            <a:ext cx="9350523" cy="3710248"/>
            <a:chOff x="-687536" y="879637"/>
            <a:chExt cx="9350523" cy="5047058"/>
          </a:xfrm>
        </p:grpSpPr>
        <p:graphicFrame>
          <p:nvGraphicFramePr>
            <p:cNvPr id="22" name="Diagram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736942"/>
                </p:ext>
              </p:extLst>
            </p:nvPr>
          </p:nvGraphicFramePr>
          <p:xfrm>
            <a:off x="-687536" y="989008"/>
            <a:ext cx="7406526" cy="4937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4905375" y="3200400"/>
              <a:ext cx="1447800" cy="808038"/>
            </a:xfrm>
            <a:prstGeom prst="leftRightArrow">
              <a:avLst>
                <a:gd name="adj1" fmla="val 57370"/>
                <a:gd name="adj2" fmla="val 56988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083926" y="879637"/>
              <a:ext cx="2307349" cy="929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6196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 dirty="0"/>
                <a:t>Core Team for Accessibility Policy Development</a:t>
              </a: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6224587" y="1658960"/>
              <a:ext cx="2438400" cy="323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6196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/>
                <a:t>Stakeholders</a:t>
              </a:r>
              <a:endParaRPr lang="en-US" sz="1600" dirty="0"/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4867275" y="3386819"/>
              <a:ext cx="1524000" cy="52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6196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/>
                  </a:solidFill>
                </a:rPr>
                <a:t>Review / Concurrence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6543675" y="2029960"/>
              <a:ext cx="1800225" cy="3180982"/>
            </a:xfrm>
            <a:prstGeom prst="rect">
              <a:avLst/>
            </a:prstGeom>
            <a:solidFill>
              <a:srgbClr val="1E5C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0650" h="120650"/>
              <a:bevelB/>
            </a:sp3d>
          </p:spPr>
          <p:txBody>
            <a:bodyPr wrap="none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HR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Legal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Procurement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Development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CIO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Unit Execs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Marketing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Other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8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790483" y="485521"/>
            <a:ext cx="992367" cy="829433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sz="60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Develop strategy and implementation plans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009" y="670709"/>
            <a:ext cx="8686800" cy="457200"/>
          </a:xfrm>
        </p:spPr>
        <p:txBody>
          <a:bodyPr/>
          <a:lstStyle/>
          <a:p>
            <a:pPr algn="r"/>
            <a:r>
              <a:rPr lang="en-US" dirty="0" smtClean="0"/>
              <a:t>Develop a Strategy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60957" y="1434830"/>
            <a:ext cx="8409432" cy="485344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NeutrafaceSlabText-Light"/>
              </a:rPr>
              <a:t>Key elements of an organization’s ICT accessibility strategy</a:t>
            </a:r>
            <a:endParaRPr lang="en-US" sz="2200" b="1" dirty="0">
              <a:latin typeface="NeutrafaceSlabText-Light"/>
            </a:endParaRPr>
          </a:p>
          <a:p>
            <a:r>
              <a:rPr lang="en-US" sz="2000" dirty="0" smtClean="0">
                <a:latin typeface="NeutrafaceSlabText-Light"/>
              </a:rPr>
              <a:t>Rationale and goals of the program</a:t>
            </a:r>
            <a:endParaRPr lang="en-US" sz="2000" dirty="0">
              <a:latin typeface="NeutrafaceSlabText-Light"/>
            </a:endParaRPr>
          </a:p>
          <a:p>
            <a:r>
              <a:rPr lang="en-US" sz="2000" dirty="0" smtClean="0">
                <a:latin typeface="NeutrafaceSlabText-Light"/>
              </a:rPr>
              <a:t>Linkage </a:t>
            </a:r>
            <a:r>
              <a:rPr lang="en-US" sz="2000" dirty="0">
                <a:latin typeface="NeutrafaceSlabText-Light"/>
              </a:rPr>
              <a:t>to the organization’s </a:t>
            </a:r>
            <a:r>
              <a:rPr lang="en-US" sz="2000" dirty="0" smtClean="0">
                <a:latin typeface="NeutrafaceSlabText-Light"/>
              </a:rPr>
              <a:t>ICT </a:t>
            </a:r>
            <a:r>
              <a:rPr lang="en-US" sz="2000" dirty="0">
                <a:latin typeface="NeutrafaceSlabText-Light"/>
              </a:rPr>
              <a:t>accessibility </a:t>
            </a:r>
            <a:r>
              <a:rPr lang="en-US" sz="2000" dirty="0" smtClean="0">
                <a:latin typeface="NeutrafaceSlabText-Light"/>
              </a:rPr>
              <a:t>policy, relevant </a:t>
            </a:r>
            <a:r>
              <a:rPr lang="en-US" sz="2000" dirty="0">
                <a:latin typeface="NeutrafaceSlabText-Light"/>
              </a:rPr>
              <a:t>standards, regulations</a:t>
            </a:r>
            <a:r>
              <a:rPr lang="en-US" sz="2000" dirty="0" smtClean="0">
                <a:latin typeface="NeutrafaceSlabText-Light"/>
              </a:rPr>
              <a:t>, etc. </a:t>
            </a:r>
          </a:p>
          <a:p>
            <a:r>
              <a:rPr lang="en-US" sz="2000" dirty="0" smtClean="0">
                <a:latin typeface="NeutrafaceSlabText-Light"/>
              </a:rPr>
              <a:t>Definitions of high-level organizational and governance models</a:t>
            </a:r>
          </a:p>
          <a:p>
            <a:r>
              <a:rPr lang="en-US" sz="2000" dirty="0" smtClean="0">
                <a:latin typeface="NeutrafaceSlabText-Light"/>
              </a:rPr>
              <a:t>Funding, budget, and other financial considerations</a:t>
            </a:r>
          </a:p>
          <a:p>
            <a:r>
              <a:rPr lang="en-US" sz="2000" dirty="0" smtClean="0">
                <a:latin typeface="NeutrafaceSlabText-Light"/>
              </a:rPr>
              <a:t>A strategic framework for developing operational work plans</a:t>
            </a:r>
            <a:endParaRPr lang="en-US" sz="2000" dirty="0" smtClean="0"/>
          </a:p>
          <a:p>
            <a:r>
              <a:rPr lang="en-US" sz="2000" dirty="0" smtClean="0">
                <a:latin typeface="NeutrafaceSlabText-Light"/>
              </a:rPr>
              <a:t>Assumptions, dependencies, and risks</a:t>
            </a:r>
            <a:endParaRPr lang="en-US" sz="2000" dirty="0">
              <a:latin typeface="NeutrafaceSlabText-Light"/>
            </a:endParaRP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6" name="Picture 2" descr="person moving a piece on a chess board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31" y="4704745"/>
            <a:ext cx="2708534" cy="18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5336" y="6570424"/>
            <a:ext cx="457200" cy="243069"/>
          </a:xfrm>
          <a:prstGeom prst="rect">
            <a:avLst/>
          </a:prstGeom>
        </p:spPr>
        <p:txBody>
          <a:bodyPr/>
          <a:lstStyle/>
          <a:p>
            <a:fld id="{F17F8950-3217-4FD8-88C2-7DEA50260A5F}" type="slidenum">
              <a:rPr lang="en-US" sz="1400" b="1" smtClean="0">
                <a:solidFill>
                  <a:schemeClr val="bg1"/>
                </a:solidFill>
              </a:rPr>
              <a:pPr/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45499" y="420785"/>
            <a:ext cx="996495" cy="739905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Create an organizational 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51" y="579529"/>
            <a:ext cx="6543674" cy="457200"/>
          </a:xfrm>
        </p:spPr>
        <p:txBody>
          <a:bodyPr/>
          <a:lstStyle/>
          <a:p>
            <a:pPr algn="r"/>
            <a:r>
              <a:rPr lang="en-US" sz="2200" dirty="0" smtClean="0"/>
              <a:t>Neutral Organizational Placement for Centralized Accessibility Program  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20135" y="100159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</a:pPr>
            <a:r>
              <a:rPr lang="en-US" sz="1600" b="1" dirty="0" smtClean="0"/>
              <a:t>Considerations 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600" dirty="0" smtClean="0"/>
              <a:t>Is it positioned to reach across the enterprise?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600" dirty="0" smtClean="0"/>
              <a:t>Will it have the clout to be effective in driving transformation and policy?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600" dirty="0" smtClean="0"/>
              <a:t>Can it maintain its ability to perform without being subjected to the parochial interests of the organization in which it resides? </a:t>
            </a:r>
          </a:p>
          <a:p>
            <a:pPr marL="171450" indent="-171450" algn="l">
              <a:lnSpc>
                <a:spcPct val="100000"/>
              </a:lnSpc>
              <a:buClrTx/>
              <a:buFont typeface="Arial" pitchFamily="34" charset="0"/>
              <a:buChar char="•"/>
            </a:pPr>
            <a:r>
              <a:rPr lang="en-US" sz="1600" dirty="0" smtClean="0"/>
              <a:t>Will </a:t>
            </a:r>
            <a:r>
              <a:rPr lang="en-US" sz="1600" dirty="0"/>
              <a:t>it get the care and attention needed over time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42400" y="2763471"/>
            <a:ext cx="8282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</a:pPr>
            <a:r>
              <a:rPr lang="en-US" sz="1600" b="1" dirty="0" smtClean="0"/>
              <a:t>Sample Neutral Placement  Analysis</a:t>
            </a:r>
          </a:p>
        </p:txBody>
      </p:sp>
      <p:graphicFrame>
        <p:nvGraphicFramePr>
          <p:cNvPr id="5" name="Content Placeholder 4" descr="Neutral Placement Analysis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3646"/>
              </p:ext>
            </p:extLst>
          </p:nvPr>
        </p:nvGraphicFramePr>
        <p:xfrm>
          <a:off x="196679" y="3102025"/>
          <a:ext cx="8786457" cy="3273117"/>
        </p:xfrm>
        <a:graphic>
          <a:graphicData uri="http://schemas.openxmlformats.org/drawingml/2006/table">
            <a:tbl>
              <a:tblPr firstRow="1"/>
              <a:tblGrid>
                <a:gridCol w="1106604"/>
                <a:gridCol w="3573517"/>
                <a:gridCol w="4106336"/>
              </a:tblGrid>
              <a:tr h="17669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</a:rPr>
                        <a:t>Location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0632" marR="40632" marT="20316" marB="20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55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</a:rPr>
                        <a:t>Pros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0632" marR="40632" marT="20316" marB="20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55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</a:rPr>
                        <a:t>Cons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0632" marR="40632" marT="20316" marB="20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55A0"/>
                    </a:solidFill>
                  </a:tcPr>
                </a:tc>
              </a:tr>
              <a:tr h="461144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Human resources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Good for driving internal </a:t>
                      </a:r>
                      <a:r>
                        <a:rPr lang="en-US" sz="1100" dirty="0" smtClean="0"/>
                        <a:t>ICT, </a:t>
                      </a:r>
                      <a:r>
                        <a:rPr lang="en-US" sz="1100" dirty="0"/>
                        <a:t>HR policy components, and enforcement; is familiar with the entire enterprise or organization.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Difficult for driving compliance for external products and services.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336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Compliance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Consistency with other compliance programs; associated and strong ability to govern by means </a:t>
                      </a:r>
                      <a:r>
                        <a:rPr lang="en-US" sz="1100" dirty="0" smtClean="0"/>
                        <a:t>of business </a:t>
                      </a:r>
                      <a:r>
                        <a:rPr lang="en-US" sz="1100" dirty="0"/>
                        <a:t>controls and audits.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Far removed from technical work and its management; no ownership of or accountability to the product areas affected. Locating accessibility here means locating technical skills in a nontechnical area.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336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Product development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Close integration with development community; strong ability to supply staff with technical skills.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Competing business requirements will make accessibility the victim of trade-offs and marginalization; not likely to focus on internal </a:t>
                      </a:r>
                      <a:r>
                        <a:rPr lang="en-US" sz="1100" dirty="0" smtClean="0"/>
                        <a:t>ICT </a:t>
                      </a:r>
                      <a:r>
                        <a:rPr lang="en-US" sz="1100" dirty="0"/>
                        <a:t>and other affected areas of the organization.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336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Internal </a:t>
                      </a:r>
                      <a:r>
                        <a:rPr lang="en-US" sz="1100" dirty="0" smtClean="0"/>
                        <a:t>ICT</a:t>
                      </a:r>
                      <a:endParaRPr lang="en-US" sz="1100" dirty="0"/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Effective for driving internal </a:t>
                      </a:r>
                      <a:r>
                        <a:rPr lang="en-US" sz="1100" dirty="0" smtClean="0"/>
                        <a:t>ICT </a:t>
                      </a:r>
                      <a:r>
                        <a:rPr lang="en-US" sz="1100" dirty="0"/>
                        <a:t>compliance; potential for strong linkage with HR and other areas of the enterprise.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Considered “infrastructure” and more susceptible to budget and funding fluctuations; will find it difficult to drive accessibility to profit-and-loss areas of the organization.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336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Corporate or organization-wide operations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Provide ability to reach across the organization and require a level of accountability; the authority of a top-level function of the organization won’t be questioned.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Could be viewed as a support function that can be easily dismissed or treated as lower priority by other stakeholder areas; limited accountability for results.</a:t>
                      </a:r>
                    </a:p>
                  </a:txBody>
                  <a:tcPr marL="40632" marR="40632" marT="20316" marB="20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F8950-3217-4FD8-88C2-7DEA50260A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858609" y="461109"/>
            <a:ext cx="1125476" cy="833868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Create an organizational Model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56" y="628571"/>
            <a:ext cx="8686800" cy="457200"/>
          </a:xfrm>
        </p:spPr>
        <p:txBody>
          <a:bodyPr/>
          <a:lstStyle/>
          <a:p>
            <a:pPr algn="r"/>
            <a:r>
              <a:rPr lang="en-US" dirty="0" smtClean="0"/>
              <a:t>Organizing Accessibility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17342" y="1474550"/>
            <a:ext cx="6076513" cy="51206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Senior manager “executive sponsor”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Centralized accessibility </a:t>
            </a:r>
            <a:r>
              <a:rPr lang="en-US" sz="2400" dirty="0"/>
              <a:t>f</a:t>
            </a:r>
            <a:r>
              <a:rPr lang="en-US" sz="2400" dirty="0" smtClean="0"/>
              <a:t>unction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Policy and governance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Technical consulting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Business development / sales </a:t>
            </a:r>
            <a:r>
              <a:rPr lang="en-US" sz="2000" dirty="0"/>
              <a:t>s</a:t>
            </a:r>
            <a:r>
              <a:rPr lang="en-US" sz="2000" dirty="0" smtClean="0"/>
              <a:t>upport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Project office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Other?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Sub-Unit </a:t>
            </a:r>
            <a:r>
              <a:rPr lang="en-US" sz="2400" dirty="0"/>
              <a:t>f</a:t>
            </a:r>
            <a:r>
              <a:rPr lang="en-US" sz="2400" dirty="0" smtClean="0"/>
              <a:t>ocal points / coordinators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Loosely connected (dotted line)</a:t>
            </a:r>
          </a:p>
        </p:txBody>
      </p:sp>
      <p:grpSp>
        <p:nvGrpSpPr>
          <p:cNvPr id="6" name="Group 24" descr="diagram showing the relationships of a centralized accessiiblity function and sub-unit focal ponts as dotted line reporting "/>
          <p:cNvGrpSpPr>
            <a:grpSpLocks noChangeAspect="1"/>
          </p:cNvGrpSpPr>
          <p:nvPr/>
        </p:nvGrpSpPr>
        <p:grpSpPr bwMode="auto">
          <a:xfrm>
            <a:off x="4429708" y="1812803"/>
            <a:ext cx="5469695" cy="4338036"/>
            <a:chOff x="304800" y="0"/>
            <a:chExt cx="8839200" cy="7010400"/>
          </a:xfrm>
        </p:grpSpPr>
        <p:grpSp>
          <p:nvGrpSpPr>
            <p:cNvPr id="7" name="Diagram 15"/>
            <p:cNvGrpSpPr>
              <a:grpSpLocks/>
            </p:cNvGrpSpPr>
            <p:nvPr/>
          </p:nvGrpSpPr>
          <p:grpSpPr bwMode="auto">
            <a:xfrm>
              <a:off x="304800" y="2514600"/>
              <a:ext cx="4495800" cy="4495800"/>
              <a:chOff x="1440" y="720"/>
              <a:chExt cx="2880" cy="2880"/>
            </a:xfrm>
          </p:grpSpPr>
          <p:sp>
            <p:nvSpPr>
              <p:cNvPr id="24" name="_s1028"/>
              <p:cNvSpPr>
                <a:spLocks noChangeShapeType="1"/>
              </p:cNvSpPr>
              <p:nvPr/>
            </p:nvSpPr>
            <p:spPr bwMode="auto">
              <a:xfrm flipH="1">
                <a:off x="2288" y="2330"/>
                <a:ext cx="295" cy="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25" name="_s1029"/>
              <p:cNvSpPr>
                <a:spLocks noChangeArrowheads="1"/>
              </p:cNvSpPr>
              <p:nvPr/>
            </p:nvSpPr>
            <p:spPr bwMode="auto">
              <a:xfrm>
                <a:off x="1650" y="2331"/>
                <a:ext cx="684" cy="684"/>
              </a:xfrm>
              <a:prstGeom prst="ellipse">
                <a:avLst/>
              </a:prstGeom>
              <a:solidFill>
                <a:schemeClr val="accent1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800" dirty="0"/>
                  <a:t>2</a:t>
                </a:r>
                <a:r>
                  <a:rPr lang="en-US" sz="800" baseline="30000" dirty="0"/>
                  <a:t>nd</a:t>
                </a:r>
                <a:r>
                  <a:rPr lang="en-US" sz="800" dirty="0"/>
                  <a:t> level </a:t>
                </a:r>
              </a:p>
              <a:p>
                <a:pPr algn="ctr"/>
                <a:r>
                  <a:rPr lang="en-US" sz="800" dirty="0"/>
                  <a:t>subunit</a:t>
                </a:r>
              </a:p>
              <a:p>
                <a:pPr algn="ctr"/>
                <a:r>
                  <a:rPr lang="en-US" sz="800" dirty="0"/>
                  <a:t> accessibility </a:t>
                </a:r>
              </a:p>
              <a:p>
                <a:pPr algn="ctr"/>
                <a:r>
                  <a:rPr lang="en-US" sz="800" dirty="0"/>
                  <a:t>focal point</a:t>
                </a:r>
              </a:p>
            </p:txBody>
          </p:sp>
          <p:sp>
            <p:nvSpPr>
              <p:cNvPr id="26" name="_s1030"/>
              <p:cNvSpPr>
                <a:spLocks noChangeShapeType="1"/>
              </p:cNvSpPr>
              <p:nvPr/>
            </p:nvSpPr>
            <p:spPr bwMode="auto">
              <a:xfrm>
                <a:off x="3176" y="2331"/>
                <a:ext cx="296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27" name="_s1031"/>
              <p:cNvSpPr>
                <a:spLocks noChangeArrowheads="1"/>
              </p:cNvSpPr>
              <p:nvPr/>
            </p:nvSpPr>
            <p:spPr bwMode="auto">
              <a:xfrm>
                <a:off x="3426" y="2330"/>
                <a:ext cx="684" cy="684"/>
              </a:xfrm>
              <a:prstGeom prst="ellipse">
                <a:avLst/>
              </a:prstGeom>
              <a:solidFill>
                <a:schemeClr val="accent1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800" dirty="0"/>
                  <a:t>2</a:t>
                </a:r>
                <a:r>
                  <a:rPr lang="en-US" sz="800" baseline="30000" dirty="0"/>
                  <a:t>nd</a:t>
                </a:r>
                <a:r>
                  <a:rPr lang="en-US" sz="800" dirty="0"/>
                  <a:t> level </a:t>
                </a:r>
              </a:p>
              <a:p>
                <a:pPr algn="ctr"/>
                <a:r>
                  <a:rPr lang="en-US" sz="800" dirty="0"/>
                  <a:t>subunit</a:t>
                </a:r>
              </a:p>
              <a:p>
                <a:pPr algn="ctr"/>
                <a:r>
                  <a:rPr lang="en-US" sz="800" dirty="0"/>
                  <a:t> accessibility </a:t>
                </a:r>
              </a:p>
              <a:p>
                <a:pPr algn="ctr"/>
                <a:r>
                  <a:rPr lang="en-US" sz="800" dirty="0"/>
                  <a:t>focal point</a:t>
                </a:r>
              </a:p>
            </p:txBody>
          </p:sp>
          <p:sp>
            <p:nvSpPr>
              <p:cNvPr id="28" name="_s1032"/>
              <p:cNvSpPr>
                <a:spLocks noChangeShapeType="1"/>
              </p:cNvSpPr>
              <p:nvPr/>
            </p:nvSpPr>
            <p:spPr bwMode="auto">
              <a:xfrm flipV="1">
                <a:off x="2880" y="1476"/>
                <a:ext cx="0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29" name="_s1033"/>
              <p:cNvSpPr>
                <a:spLocks noChangeArrowheads="1"/>
              </p:cNvSpPr>
              <p:nvPr/>
            </p:nvSpPr>
            <p:spPr bwMode="auto">
              <a:xfrm>
                <a:off x="2538" y="792"/>
                <a:ext cx="684" cy="684"/>
              </a:xfrm>
              <a:prstGeom prst="ellipse">
                <a:avLst/>
              </a:prstGeom>
              <a:solidFill>
                <a:schemeClr val="accent1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800"/>
                  <a:t>2</a:t>
                </a:r>
                <a:r>
                  <a:rPr lang="en-US" sz="800" baseline="30000"/>
                  <a:t>nd</a:t>
                </a:r>
                <a:r>
                  <a:rPr lang="en-US" sz="800"/>
                  <a:t> level </a:t>
                </a:r>
              </a:p>
              <a:p>
                <a:pPr algn="ctr"/>
                <a:r>
                  <a:rPr lang="en-US" sz="800"/>
                  <a:t>subunit</a:t>
                </a:r>
              </a:p>
              <a:p>
                <a:pPr algn="ctr"/>
                <a:r>
                  <a:rPr lang="en-US" sz="800"/>
                  <a:t> accessibility </a:t>
                </a:r>
              </a:p>
              <a:p>
                <a:pPr algn="ctr"/>
                <a:r>
                  <a:rPr lang="en-US" sz="800"/>
                  <a:t>focal point</a:t>
                </a:r>
              </a:p>
            </p:txBody>
          </p:sp>
          <p:sp>
            <p:nvSpPr>
              <p:cNvPr id="30" name="_s1034"/>
              <p:cNvSpPr>
                <a:spLocks noChangeArrowheads="1"/>
              </p:cNvSpPr>
              <p:nvPr/>
            </p:nvSpPr>
            <p:spPr bwMode="auto">
              <a:xfrm>
                <a:off x="2538" y="1818"/>
                <a:ext cx="684" cy="6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00"/>
                  <a:t>Centralized </a:t>
                </a:r>
              </a:p>
              <a:p>
                <a:pPr algn="ctr"/>
                <a:r>
                  <a:rPr lang="en-US" sz="1000"/>
                  <a:t>Accessibility </a:t>
                </a:r>
              </a:p>
            </p:txBody>
          </p:sp>
        </p:grpSp>
        <p:grpSp>
          <p:nvGrpSpPr>
            <p:cNvPr id="8" name="Diagram 24"/>
            <p:cNvGrpSpPr>
              <a:grpSpLocks/>
            </p:cNvGrpSpPr>
            <p:nvPr/>
          </p:nvGrpSpPr>
          <p:grpSpPr bwMode="auto">
            <a:xfrm>
              <a:off x="4648200" y="2514600"/>
              <a:ext cx="4495800" cy="4495800"/>
              <a:chOff x="1440" y="720"/>
              <a:chExt cx="2880" cy="2880"/>
            </a:xfrm>
          </p:grpSpPr>
          <p:sp>
            <p:nvSpPr>
              <p:cNvPr id="19" name="_s1037"/>
              <p:cNvSpPr>
                <a:spLocks noChangeShapeType="1"/>
              </p:cNvSpPr>
              <p:nvPr/>
            </p:nvSpPr>
            <p:spPr bwMode="auto">
              <a:xfrm>
                <a:off x="2880" y="2502"/>
                <a:ext cx="0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20" name="_s1038"/>
              <p:cNvSpPr>
                <a:spLocks noChangeArrowheads="1"/>
              </p:cNvSpPr>
              <p:nvPr/>
            </p:nvSpPr>
            <p:spPr bwMode="auto">
              <a:xfrm>
                <a:off x="2538" y="2844"/>
                <a:ext cx="684" cy="684"/>
              </a:xfrm>
              <a:prstGeom prst="ellipse">
                <a:avLst/>
              </a:prstGeom>
              <a:solidFill>
                <a:schemeClr val="accent1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800"/>
                  <a:t>2</a:t>
                </a:r>
                <a:r>
                  <a:rPr lang="en-US" sz="800" baseline="30000"/>
                  <a:t>nd</a:t>
                </a:r>
                <a:r>
                  <a:rPr lang="en-US" sz="800"/>
                  <a:t> level </a:t>
                </a:r>
              </a:p>
              <a:p>
                <a:pPr algn="ctr"/>
                <a:r>
                  <a:rPr lang="en-US" sz="800"/>
                  <a:t>subunit</a:t>
                </a:r>
              </a:p>
              <a:p>
                <a:pPr algn="ctr"/>
                <a:r>
                  <a:rPr lang="en-US" sz="800"/>
                  <a:t> accessibility </a:t>
                </a:r>
              </a:p>
              <a:p>
                <a:pPr algn="ctr"/>
                <a:r>
                  <a:rPr lang="en-US" sz="800"/>
                  <a:t>focal point</a:t>
                </a:r>
              </a:p>
            </p:txBody>
          </p:sp>
          <p:sp>
            <p:nvSpPr>
              <p:cNvPr id="21" name="_s1039"/>
              <p:cNvSpPr>
                <a:spLocks noChangeShapeType="1"/>
              </p:cNvSpPr>
              <p:nvPr/>
            </p:nvSpPr>
            <p:spPr bwMode="auto">
              <a:xfrm flipV="1">
                <a:off x="2880" y="1476"/>
                <a:ext cx="0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22" name="_s1040"/>
              <p:cNvSpPr>
                <a:spLocks noChangeArrowheads="1"/>
              </p:cNvSpPr>
              <p:nvPr/>
            </p:nvSpPr>
            <p:spPr bwMode="auto">
              <a:xfrm>
                <a:off x="2538" y="792"/>
                <a:ext cx="684" cy="684"/>
              </a:xfrm>
              <a:prstGeom prst="ellipse">
                <a:avLst/>
              </a:prstGeom>
              <a:solidFill>
                <a:schemeClr val="accent1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800" dirty="0"/>
                  <a:t>2</a:t>
                </a:r>
                <a:r>
                  <a:rPr lang="en-US" sz="800" baseline="30000" dirty="0"/>
                  <a:t>nd</a:t>
                </a:r>
                <a:r>
                  <a:rPr lang="en-US" sz="800" dirty="0"/>
                  <a:t> level </a:t>
                </a:r>
              </a:p>
              <a:p>
                <a:pPr algn="ctr"/>
                <a:r>
                  <a:rPr lang="en-US" sz="800" dirty="0"/>
                  <a:t>subunit</a:t>
                </a:r>
              </a:p>
              <a:p>
                <a:pPr algn="ctr"/>
                <a:r>
                  <a:rPr lang="en-US" sz="800" dirty="0"/>
                  <a:t> accessibility </a:t>
                </a:r>
              </a:p>
              <a:p>
                <a:pPr algn="ctr"/>
                <a:r>
                  <a:rPr lang="en-US" sz="800" dirty="0"/>
                  <a:t>focal point</a:t>
                </a:r>
              </a:p>
            </p:txBody>
          </p:sp>
          <p:sp>
            <p:nvSpPr>
              <p:cNvPr id="23" name="_s1041"/>
              <p:cNvSpPr>
                <a:spLocks noChangeArrowheads="1"/>
              </p:cNvSpPr>
              <p:nvPr/>
            </p:nvSpPr>
            <p:spPr bwMode="auto">
              <a:xfrm>
                <a:off x="2538" y="1818"/>
                <a:ext cx="684" cy="6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00"/>
                  <a:t>Centralized </a:t>
                </a:r>
              </a:p>
              <a:p>
                <a:pPr algn="ctr"/>
                <a:r>
                  <a:rPr lang="en-US" sz="1000"/>
                  <a:t>Accessibility </a:t>
                </a:r>
              </a:p>
            </p:txBody>
          </p:sp>
        </p:grpSp>
        <p:grpSp>
          <p:nvGrpSpPr>
            <p:cNvPr id="10" name="Diagram 5"/>
            <p:cNvGrpSpPr>
              <a:grpSpLocks/>
            </p:cNvGrpSpPr>
            <p:nvPr/>
          </p:nvGrpSpPr>
          <p:grpSpPr bwMode="auto">
            <a:xfrm>
              <a:off x="1219200" y="0"/>
              <a:ext cx="7010400" cy="7010400"/>
              <a:chOff x="1440" y="720"/>
              <a:chExt cx="2880" cy="2880"/>
            </a:xfrm>
          </p:grpSpPr>
          <p:sp>
            <p:nvSpPr>
              <p:cNvPr id="12" name="_s1044"/>
              <p:cNvSpPr>
                <a:spLocks noChangeShapeType="1"/>
              </p:cNvSpPr>
              <p:nvPr/>
            </p:nvSpPr>
            <p:spPr bwMode="auto">
              <a:xfrm flipH="1">
                <a:off x="2288" y="2330"/>
                <a:ext cx="295" cy="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13" name="_s1045"/>
              <p:cNvSpPr>
                <a:spLocks noChangeArrowheads="1"/>
              </p:cNvSpPr>
              <p:nvPr/>
            </p:nvSpPr>
            <p:spPr bwMode="auto">
              <a:xfrm>
                <a:off x="1650" y="2331"/>
                <a:ext cx="684" cy="6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Subunit 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 accessibility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focal point</a:t>
                </a:r>
              </a:p>
            </p:txBody>
          </p:sp>
          <p:sp>
            <p:nvSpPr>
              <p:cNvPr id="14" name="_s1046"/>
              <p:cNvSpPr>
                <a:spLocks noChangeShapeType="1"/>
              </p:cNvSpPr>
              <p:nvPr/>
            </p:nvSpPr>
            <p:spPr bwMode="auto">
              <a:xfrm>
                <a:off x="3176" y="2331"/>
                <a:ext cx="296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15" name="_s1047"/>
              <p:cNvSpPr>
                <a:spLocks noChangeArrowheads="1"/>
              </p:cNvSpPr>
              <p:nvPr/>
            </p:nvSpPr>
            <p:spPr bwMode="auto">
              <a:xfrm>
                <a:off x="3426" y="2330"/>
                <a:ext cx="684" cy="6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Subunit 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 accessibility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focal point</a:t>
                </a:r>
              </a:p>
            </p:txBody>
          </p:sp>
          <p:sp>
            <p:nvSpPr>
              <p:cNvPr id="16" name="_s1048"/>
              <p:cNvSpPr>
                <a:spLocks noChangeShapeType="1"/>
              </p:cNvSpPr>
              <p:nvPr/>
            </p:nvSpPr>
            <p:spPr bwMode="auto">
              <a:xfrm flipV="1">
                <a:off x="2880" y="1476"/>
                <a:ext cx="0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700"/>
              </a:p>
            </p:txBody>
          </p:sp>
          <p:sp>
            <p:nvSpPr>
              <p:cNvPr id="17" name="_s1049"/>
              <p:cNvSpPr>
                <a:spLocks noChangeArrowheads="1"/>
              </p:cNvSpPr>
              <p:nvPr/>
            </p:nvSpPr>
            <p:spPr bwMode="auto">
              <a:xfrm>
                <a:off x="2538" y="792"/>
                <a:ext cx="684" cy="6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8750" h="101600"/>
                <a:bevelB/>
              </a:sp3d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Subunit 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 accessibility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focal point </a:t>
                </a:r>
              </a:p>
            </p:txBody>
          </p:sp>
          <p:sp>
            <p:nvSpPr>
              <p:cNvPr id="18" name="_s1050"/>
              <p:cNvSpPr>
                <a:spLocks noChangeArrowheads="1"/>
              </p:cNvSpPr>
              <p:nvPr/>
            </p:nvSpPr>
            <p:spPr bwMode="auto">
              <a:xfrm>
                <a:off x="2538" y="1818"/>
                <a:ext cx="684" cy="68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700"/>
                  <a:t>Centralized </a:t>
                </a:r>
              </a:p>
              <a:p>
                <a:pPr algn="ctr"/>
                <a:r>
                  <a:rPr lang="en-US" sz="700"/>
                  <a:t>Accessibility</a:t>
                </a:r>
              </a:p>
              <a:p>
                <a:pPr algn="ctr"/>
                <a:r>
                  <a:rPr lang="en-US" sz="700"/>
                  <a:t> Program </a:t>
                </a:r>
              </a:p>
            </p:txBody>
          </p:sp>
        </p:grpSp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3657600" y="2514600"/>
              <a:ext cx="2193925" cy="2101850"/>
            </a:xfrm>
            <a:prstGeom prst="ellipse">
              <a:avLst/>
            </a:prstGeom>
            <a:solidFill>
              <a:srgbClr val="287C3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8750" h="101600"/>
              <a:bevelB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9" rIns="91437" bIns="45719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Centralized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accessibility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1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2083" y="6534318"/>
            <a:ext cx="384372" cy="323682"/>
          </a:xfrm>
        </p:spPr>
        <p:txBody>
          <a:bodyPr/>
          <a:lstStyle/>
          <a:p>
            <a:fld id="{92AD1A3A-000C-4AB6-85B3-AD81939BDA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970970" y="292011"/>
            <a:ext cx="1105231" cy="904464"/>
          </a:xfrm>
          <a:prstGeom prst="rect">
            <a:avLst/>
          </a:prstGeom>
          <a:solidFill>
            <a:srgbClr val="1E5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76200"/>
          </a:effectLst>
          <a:scene3d>
            <a:camera prst="orthographicFront"/>
            <a:lightRig rig="threePt" dir="t"/>
          </a:scene3d>
          <a:sp3d extrusionH="19050">
            <a:bevelT w="152400" h="1206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lang="en-US" sz="60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Develop strategy and implementation plans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354" y="500728"/>
            <a:ext cx="8450262" cy="474663"/>
          </a:xfrm>
        </p:spPr>
        <p:txBody>
          <a:bodyPr/>
          <a:lstStyle/>
          <a:p>
            <a:pPr algn="r"/>
            <a:r>
              <a:rPr lang="en-US" dirty="0" smtClean="0"/>
              <a:t>Prioritize the Work </a:t>
            </a:r>
            <a:r>
              <a:rPr lang="en-US" dirty="0"/>
              <a:t>E</a:t>
            </a:r>
            <a:r>
              <a:rPr lang="en-US" dirty="0" smtClean="0"/>
              <a:t>ffort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154" y="1259825"/>
            <a:ext cx="5229381" cy="866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Priority </a:t>
            </a:r>
            <a:r>
              <a:rPr lang="en-US" sz="1800" b="1" dirty="0"/>
              <a:t>classification </a:t>
            </a:r>
            <a:r>
              <a:rPr lang="en-US" sz="1800" b="1" dirty="0" smtClean="0"/>
              <a:t>hierarchy* example</a:t>
            </a:r>
          </a:p>
          <a:p>
            <a:pPr marL="0" indent="0">
              <a:buNone/>
            </a:pPr>
            <a:endParaRPr lang="en-US" sz="1800" b="1" dirty="0"/>
          </a:p>
        </p:txBody>
      </p:sp>
      <p:graphicFrame>
        <p:nvGraphicFramePr>
          <p:cNvPr id="2" name="Diagram 1" descr="Upside dowm triamgle showing highest to lowest priority example"/>
          <p:cNvGraphicFramePr/>
          <p:nvPr>
            <p:extLst>
              <p:ext uri="{D42A27DB-BD31-4B8C-83A1-F6EECF244321}">
                <p14:modId xmlns:p14="http://schemas.microsoft.com/office/powerpoint/2010/main" val="2083769796"/>
              </p:ext>
            </p:extLst>
          </p:nvPr>
        </p:nvGraphicFramePr>
        <p:xfrm>
          <a:off x="1221894" y="1688312"/>
          <a:ext cx="7134478" cy="41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 descr="2 headed arrow showing the range of the pyramid for externally facing EIR"/>
          <p:cNvCxnSpPr/>
          <p:nvPr/>
        </p:nvCxnSpPr>
        <p:spPr bwMode="auto">
          <a:xfrm>
            <a:off x="857754" y="1739789"/>
            <a:ext cx="0" cy="19811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E3FD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96866" y="2608120"/>
            <a:ext cx="1296074" cy="10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8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External products,  Internet and internet applications, etc</a:t>
            </a:r>
            <a:r>
              <a:rPr lang="en-US" sz="1400" b="1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3" name="Straight Arrow Connector 12" descr="2 headed arrow showing the range of the pyramid for internal EIR"/>
          <p:cNvCxnSpPr/>
          <p:nvPr/>
        </p:nvCxnSpPr>
        <p:spPr bwMode="auto">
          <a:xfrm>
            <a:off x="848313" y="3738522"/>
            <a:ext cx="0" cy="2101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2A327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98130" y="4570268"/>
            <a:ext cx="2283219" cy="10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8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Internal use: Intranet and intranet applications, desktop apps, copy machines, telecommunications, etc.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 descr="upper limit of externally facing parts of the pyramid"/>
          <p:cNvCxnSpPr/>
          <p:nvPr/>
        </p:nvCxnSpPr>
        <p:spPr bwMode="auto">
          <a:xfrm flipH="1">
            <a:off x="420785" y="1712254"/>
            <a:ext cx="793019" cy="809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 descr="seperator bwtween externally facing and intrnal parts of the pyramid"/>
          <p:cNvCxnSpPr/>
          <p:nvPr/>
        </p:nvCxnSpPr>
        <p:spPr bwMode="auto">
          <a:xfrm flipH="1" flipV="1">
            <a:off x="485522" y="3720987"/>
            <a:ext cx="2427610" cy="809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 descr="bottom of the  pyramid"/>
          <p:cNvCxnSpPr/>
          <p:nvPr/>
        </p:nvCxnSpPr>
        <p:spPr bwMode="auto">
          <a:xfrm flipH="1">
            <a:off x="420785" y="5839753"/>
            <a:ext cx="431845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225526" y="5609721"/>
            <a:ext cx="3760929" cy="71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8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1100" dirty="0" smtClean="0"/>
              <a:t>*Priority classification assumptions</a:t>
            </a:r>
          </a:p>
          <a:p>
            <a:pPr marL="347663" indent="-228600">
              <a:spcBef>
                <a:spcPts val="300"/>
              </a:spcBef>
              <a:buFontTx/>
              <a:buNone/>
            </a:pPr>
            <a:r>
              <a:rPr lang="en-US" sz="1100" dirty="0" smtClean="0"/>
              <a:t>1. 	New applications under development, being updated, or being procured should receive priority within the priority class</a:t>
            </a:r>
          </a:p>
        </p:txBody>
      </p:sp>
    </p:spTree>
    <p:extLst>
      <p:ext uri="{BB962C8B-B14F-4D97-AF65-F5344CB8AC3E}">
        <p14:creationId xmlns:p14="http://schemas.microsoft.com/office/powerpoint/2010/main" val="2861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_20101204">
  <a:themeElements>
    <a:clrScheme name="DIR_20101204 16">
      <a:dk1>
        <a:srgbClr val="000000"/>
      </a:dk1>
      <a:lt1>
        <a:srgbClr val="FFFFFF"/>
      </a:lt1>
      <a:dk2>
        <a:srgbClr val="1111AD"/>
      </a:dk2>
      <a:lt2>
        <a:srgbClr val="969696"/>
      </a:lt2>
      <a:accent1>
        <a:srgbClr val="CCD5ED"/>
      </a:accent1>
      <a:accent2>
        <a:srgbClr val="29AAE2"/>
      </a:accent2>
      <a:accent3>
        <a:srgbClr val="FFFFFF"/>
      </a:accent3>
      <a:accent4>
        <a:srgbClr val="000000"/>
      </a:accent4>
      <a:accent5>
        <a:srgbClr val="E2E7F4"/>
      </a:accent5>
      <a:accent6>
        <a:srgbClr val="249ACD"/>
      </a:accent6>
      <a:hlink>
        <a:srgbClr val="056CB6"/>
      </a:hlink>
      <a:folHlink>
        <a:srgbClr val="262261"/>
      </a:folHlink>
    </a:clrScheme>
    <a:fontScheme name="DIR_201012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R_201012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4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5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6">
        <a:dk1>
          <a:srgbClr val="000000"/>
        </a:dk1>
        <a:lt1>
          <a:srgbClr val="FFFFFF"/>
        </a:lt1>
        <a:dk2>
          <a:srgbClr val="1111AD"/>
        </a:dk2>
        <a:lt2>
          <a:srgbClr val="969696"/>
        </a:lt2>
        <a:accent1>
          <a:srgbClr val="CCD5ED"/>
        </a:accent1>
        <a:accent2>
          <a:srgbClr val="29AAE2"/>
        </a:accent2>
        <a:accent3>
          <a:srgbClr val="FFFFFF"/>
        </a:accent3>
        <a:accent4>
          <a:srgbClr val="000000"/>
        </a:accent4>
        <a:accent5>
          <a:srgbClr val="E2E7F4"/>
        </a:accent5>
        <a:accent6>
          <a:srgbClr val="249ACD"/>
        </a:accent6>
        <a:hlink>
          <a:srgbClr val="056CB6"/>
        </a:hlink>
        <a:folHlink>
          <a:srgbClr val="2622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IRDepartment xmlns="1624d5a5-934e-431c-bdeb-2205adc15921">Policy &amp; Planning</DIRDepartment>
    <TSLACType xmlns="1624d5a5-934e-431c-bdeb-2205adc15921">Miscellaneous reports</TSLACType>
    <TSLACSubject xmlns="1624d5a5-934e-431c-bdeb-2205adc15921">
      <Value>Executive Departments</Value>
      <Value>Government Information</Value>
      <Value>State Governments</Value>
    </TSLACSubject>
    <DocumentSummary xmlns="1624d5a5-934e-431c-bdeb-2205adc15921">Accessibility Implementation Framework Version 2.0</DocumentSummary>
    <DocumentPublishDate xmlns="1624d5a5-934e-431c-bdeb-2205adc15921">2014-12-03T06:00:00+00:00</DocumentPublishDate>
    <SearchSummary xmlns="1624d5a5-934e-431c-bdeb-2205adc15921">Accessibility Implementation Framework Version 2.0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/portal/internal/resources/DocumentLibrary/Accessibility Implementation Framework.pptx</RedirectURL>
    <DocumentSize xmlns="1624d5a5-934e-431c-bdeb-2205adc15921">1547.340028074</DocumentSize>
    <SearchKeywords xmlns="1624d5a5-934e-431c-bdeb-2205adc15921">eir, accessibility, ict, governance, TAC 206, TAC 213, framework</SearchKeywords>
    <TaxCatchAll xmlns="1624d5a5-934e-431c-bdeb-2205adc15921"/>
    <TaxKeywordTaxHTField xmlns="1624d5a5-934e-431c-bdeb-2205adc1592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492A2D-B35E-4336-A41F-FEF27B9C1526}"/>
</file>

<file path=customXml/itemProps2.xml><?xml version="1.0" encoding="utf-8"?>
<ds:datastoreItem xmlns:ds="http://schemas.openxmlformats.org/officeDocument/2006/customXml" ds:itemID="{E8C8D2C6-A178-4516-8E38-52567394A88A}"/>
</file>

<file path=customXml/itemProps3.xml><?xml version="1.0" encoding="utf-8"?>
<ds:datastoreItem xmlns:ds="http://schemas.openxmlformats.org/officeDocument/2006/customXml" ds:itemID="{21BEB3BE-9040-40D4-BFCB-C11FA3E95F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111661</TotalTime>
  <Words>3906</Words>
  <Application>Microsoft Office PowerPoint</Application>
  <PresentationFormat>On-screen Show (4:3)</PresentationFormat>
  <Paragraphs>890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Garamond</vt:lpstr>
      <vt:lpstr>GothamCondensed-Light</vt:lpstr>
      <vt:lpstr>NeutrafaceSlabText-Bold</vt:lpstr>
      <vt:lpstr>NeutrafaceSlabText-Light</vt:lpstr>
      <vt:lpstr>Times New Roman</vt:lpstr>
      <vt:lpstr>Webdings</vt:lpstr>
      <vt:lpstr>Wingdings</vt:lpstr>
      <vt:lpstr>Wingdings 2</vt:lpstr>
      <vt:lpstr>DIR_20101204</vt:lpstr>
      <vt:lpstr>Worksheet</vt:lpstr>
      <vt:lpstr>An Accessibility Implementation  Framework V. 2.0</vt:lpstr>
      <vt:lpstr>ICT Accessibility is a Complex Topic</vt:lpstr>
      <vt:lpstr>An Accessibility Framework</vt:lpstr>
      <vt:lpstr>Getting Started</vt:lpstr>
      <vt:lpstr>The Organization Policy</vt:lpstr>
      <vt:lpstr>Develop a Strategy</vt:lpstr>
      <vt:lpstr>Neutral Organizational Placement for Centralized Accessibility Program  </vt:lpstr>
      <vt:lpstr>Organizing Accessibility</vt:lpstr>
      <vt:lpstr>Prioritize the Work Effort</vt:lpstr>
      <vt:lpstr>Program Costs</vt:lpstr>
      <vt:lpstr>Accessibility Implementation Framework:  2nd level </vt:lpstr>
      <vt:lpstr>Accessibility Program Framework: 3rd level detail </vt:lpstr>
      <vt:lpstr>IT Accessibility Implementation Framework Template</vt:lpstr>
      <vt:lpstr>Process Analysis Example </vt:lpstr>
      <vt:lpstr>Integrate Accessibility into Key Business Processes: Procurement Example </vt:lpstr>
      <vt:lpstr> Form an Organizational Accessibility Workgroup</vt:lpstr>
      <vt:lpstr>Identify Skill Gaps and Build “Role Based” Accessibility Training Plans</vt:lpstr>
      <vt:lpstr>Set Short and Long Term Accessibility Goals: Example </vt:lpstr>
      <vt:lpstr>Reporting Organization’s Accessibility Status</vt:lpstr>
      <vt:lpstr>ICT Accessibility Reporting Approaches</vt:lpstr>
      <vt:lpstr>Putting it All Together</vt:lpstr>
    </vt:vector>
  </TitlesOfParts>
  <Company>Texas Department of Information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Implementation Framework</dc:title>
  <dc:creator>Jkline</dc:creator>
  <dc:description>Presentation of an Accessibility Implementation Framework 2.0</dc:description>
  <cp:lastModifiedBy>Nowotny, Lisa</cp:lastModifiedBy>
  <cp:revision>1045</cp:revision>
  <cp:lastPrinted>2004-01-15T15:23:37Z</cp:lastPrinted>
  <dcterms:created xsi:type="dcterms:W3CDTF">2009-12-04T23:39:00Z</dcterms:created>
  <dcterms:modified xsi:type="dcterms:W3CDTF">2015-03-27T23:52:34Z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ContentTypeId">
    <vt:lpwstr>0x010100BC37E061906B8D41B78466604C53C4AE</vt:lpwstr>
  </property>
  <property fmtid="{D5CDD505-2E9C-101B-9397-08002B2CF9AE}" pid="4" name="WorkflowChangePath">
    <vt:lpwstr>4e7f0d7b-af58-4d14-a711-25a4e8942f2a,7;4e7f0d7b-af58-4d14-a711-25a4e8942f2a,7;4e7f0d7b-af58-4d14-a711-25a4e8942f2a,7;4e7f0d7b-af58-4d14-a711-25a4e8942f2a,7;4e7f0d7b-af58-4d14-a711-25a4e8942f2a,7;4e7f0d7b-af58-4d14-a711-25a4e8942f2a,7;4e7f0d7b-af58-4d14-a74e7f0d7b-af58-4d14-a711-25a4e8942f2a,13;4e7f0d7b-af58-4d14-a711-25a4e8942f2a,13;4e7f0d7b-af58-4d14-a711-25a4e8942f2a,13;4e7f0d7b-af58-4d14-a711-25a4e8942f2a,13;4e7f0d7b-af58-4d14-a711-25a4e8942f2a,13;4e7f0d7b-af58-4d14-a711-25a4e8942f2a,13;4e7f0d7b-af58-4d14-a711-25a4e8942f2a,13;</vt:lpwstr>
  </property>
</Properties>
</file>